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74" r:id="rId10"/>
    <p:sldId id="278" r:id="rId11"/>
    <p:sldId id="277" r:id="rId12"/>
    <p:sldId id="276" r:id="rId13"/>
    <p:sldId id="275" r:id="rId14"/>
    <p:sldId id="280" r:id="rId15"/>
    <p:sldId id="281" r:id="rId16"/>
    <p:sldId id="286" r:id="rId17"/>
    <p:sldId id="285" r:id="rId18"/>
    <p:sldId id="284" r:id="rId19"/>
    <p:sldId id="283" r:id="rId20"/>
    <p:sldId id="282" r:id="rId21"/>
    <p:sldId id="287" r:id="rId22"/>
    <p:sldId id="289" r:id="rId23"/>
    <p:sldId id="288" r:id="rId24"/>
    <p:sldId id="291" r:id="rId25"/>
    <p:sldId id="290" r:id="rId26"/>
    <p:sldId id="293" r:id="rId27"/>
    <p:sldId id="292" r:id="rId28"/>
    <p:sldId id="296" r:id="rId29"/>
    <p:sldId id="295" r:id="rId30"/>
    <p:sldId id="294" r:id="rId31"/>
    <p:sldId id="299" r:id="rId32"/>
    <p:sldId id="298" r:id="rId33"/>
    <p:sldId id="297" r:id="rId34"/>
    <p:sldId id="302" r:id="rId35"/>
    <p:sldId id="303" r:id="rId36"/>
    <p:sldId id="300" r:id="rId37"/>
    <p:sldId id="301" r:id="rId38"/>
    <p:sldId id="279" r:id="rId39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9E1"/>
    <a:srgbClr val="DCE2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18" autoAdjust="0"/>
    <p:restoredTop sz="94671" autoAdjust="0"/>
  </p:normalViewPr>
  <p:slideViewPr>
    <p:cSldViewPr>
      <p:cViewPr>
        <p:scale>
          <a:sx n="71" d="100"/>
          <a:sy n="71" d="100"/>
        </p:scale>
        <p:origin x="-960" y="7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bg-BG"/>
  <c:chart>
    <c:title>
      <c:tx>
        <c:rich>
          <a:bodyPr/>
          <a:lstStyle/>
          <a:p>
            <a:pPr>
              <a:defRPr/>
            </a:pPr>
            <a:r>
              <a:rPr lang="bg-BG" dirty="0" smtClean="0"/>
              <a:t>РАДАР</a:t>
            </a:r>
            <a:endParaRPr lang="en-US" dirty="0"/>
          </a:p>
        </c:rich>
      </c:tx>
      <c:layout/>
    </c:title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bg-BG" smtClean="0"/>
                      <a:t>Определяне на желаните Резултати</a:t>
                    </a:r>
                    <a:r>
                      <a:rPr lang="en-US"/>
                      <a:t>
25%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bg-BG" smtClean="0"/>
                      <a:t>Планиране и развиване на Подходи</a:t>
                    </a:r>
                    <a:r>
                      <a:rPr lang="en-US" dirty="0"/>
                      <a:t>
25%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bg-BG" smtClean="0"/>
                      <a:t>Внедряване на подходите</a:t>
                    </a:r>
                    <a:r>
                      <a:rPr lang="en-US"/>
                      <a:t>
25%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bg-BG" smtClean="0"/>
                      <a:t>Оценка и преглед на подходите и тяхното</a:t>
                    </a:r>
                    <a:r>
                      <a:rPr lang="bg-BG" baseline="0" smtClean="0"/>
                      <a:t> внедряване</a:t>
                    </a:r>
                    <a:r>
                      <a:rPr lang="en-US" dirty="0"/>
                      <a:t>
25%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Determine Results required</c:v>
                </c:pt>
                <c:pt idx="1">
                  <c:v>Plan and develop Approaches</c:v>
                </c:pt>
                <c:pt idx="2">
                  <c:v>Deploy approaches</c:v>
                </c:pt>
                <c:pt idx="3">
                  <c:v>Assess and Review approaches and their deployment</c:v>
                </c:pt>
              </c:strCache>
            </c:strRef>
          </c:cat>
          <c:val>
            <c:numRef>
              <c:f>Sheet1!$B$2:$B$5</c:f>
              <c:numCache>
                <c:formatCode>0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bg-BG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2886E3A-FC0F-4955-B0D1-081D61DCD6D6}" type="datetimeFigureOut">
              <a:rPr lang="bg-BG"/>
              <a:pPr/>
              <a:t>31.3.2013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ED7CE8C5-8CD0-4C69-8AEF-CEAF3460D04F}" type="slidenum">
              <a:rPr lang="bg-BG"/>
              <a:pPr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05C8CEE-557E-4807-8551-C02FFD9EDCAB}" type="datetimeFigureOut">
              <a:rPr lang="el-GR"/>
              <a:pPr/>
              <a:t>31/3/2013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1C70DEC-F1E8-421A-9279-DEA234951876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75" y="4572000"/>
            <a:ext cx="2981325" cy="7715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4500563"/>
            <a:ext cx="228600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Triangle 5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0" y="5143500"/>
            <a:ext cx="9144000" cy="1714500"/>
            <a:chOff x="-3764" y="5058698"/>
            <a:chExt cx="9147765" cy="1806390"/>
          </a:xfrm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639976" y="5058698"/>
              <a:ext cx="7504025" cy="518501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rgbClr val="FFFF00">
                <a:alpha val="4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-588" y="5414959"/>
              <a:ext cx="9144589" cy="68575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D1D9E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-3764" y="5490926"/>
              <a:ext cx="9144000" cy="137416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b="1">
                <a:solidFill>
                  <a:srgbClr val="F2E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</p:grpSp>
      <p:pic>
        <p:nvPicPr>
          <p:cNvPr id="12" name="13 - Εικόνα" descr="RBDICTlogoFinal-ai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1988" y="188913"/>
            <a:ext cx="2809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829761"/>
          </a:xfrm>
        </p:spPr>
        <p:txBody>
          <a:bodyPr anchor="b"/>
          <a:lstStyle>
            <a:lvl1pPr algn="ctr">
              <a:defRPr sz="3200" b="1" baseline="0">
                <a:solidFill>
                  <a:schemeClr val="accent6">
                    <a:lumMod val="5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4348" y="3357562"/>
            <a:ext cx="7772400" cy="1071570"/>
          </a:xfrm>
        </p:spPr>
        <p:txBody>
          <a:bodyPr lIns="45720" rIns="45720"/>
          <a:lstStyle>
            <a:lvl1pPr marL="0" marR="64008" indent="0" algn="r">
              <a:buNone/>
              <a:defRPr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l-GR"/>
              <a:t>ENTER EVENT, DATE</a:t>
            </a:r>
            <a:endParaRPr lang="el-GR" dirty="0"/>
          </a:p>
        </p:txBody>
      </p:sp>
      <p:sp>
        <p:nvSpPr>
          <p:cNvPr id="14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E8EEF1"/>
                </a:solidFill>
              </a:defRPr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15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bg-BG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7 - Εικόνα" descr="RBDICTlogoFinal-a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333375"/>
            <a:ext cx="2809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effectLst/>
              </a:defRPr>
            </a:lvl2pPr>
            <a:lvl3pPr>
              <a:defRPr baseline="0">
                <a:solidFill>
                  <a:schemeClr val="accent6">
                    <a:lumMod val="50000"/>
                  </a:schemeClr>
                </a:solidFill>
              </a:defRPr>
            </a:lvl3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aseline="0">
                <a:solidFill>
                  <a:schemeClr val="accent6">
                    <a:lumMod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l-GR"/>
              <a:t>ENTER EVENT, DATE</a:t>
            </a:r>
            <a:endParaRPr lang="el-G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5B7CC-CB5A-4FC3-ACC8-643522C851EC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0 - Εικόνα" descr="RBDICTlogoFinal-a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333375"/>
            <a:ext cx="2809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l-GR"/>
              <a:t>ENTER EVENT, DATE</a:t>
            </a:r>
            <a:endParaRPr lang="el-GR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6C3C8E-A7BA-4E03-ABF1-857CE0A8D2BE}" type="slidenum">
              <a:rPr lang="el-GR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7 - Εικόνα" descr="RBDICTlogoFinal-ai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188913"/>
            <a:ext cx="2809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2"/>
          <p:cNvSpPr>
            <a:spLocks noGrp="1"/>
          </p:cNvSpPr>
          <p:nvPr>
            <p:ph type="body" idx="2"/>
          </p:nvPr>
        </p:nvSpPr>
        <p:spPr>
          <a:xfrm>
            <a:off x="1785918" y="1357298"/>
            <a:ext cx="6215106" cy="12858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3"/>
          </p:nvPr>
        </p:nvSpPr>
        <p:spPr>
          <a:xfrm>
            <a:off x="714348" y="3214686"/>
            <a:ext cx="3468684" cy="2584441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buNone/>
              <a:defRPr sz="1600" baseline="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4"/>
          </p:nvPr>
        </p:nvSpPr>
        <p:spPr>
          <a:xfrm>
            <a:off x="4786314" y="3214686"/>
            <a:ext cx="3714776" cy="2571768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buNone/>
              <a:defRPr sz="1600" baseline="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l-GR"/>
              <a:t>ENTER EVENT, DATE</a:t>
            </a:r>
            <a:endParaRPr lang="el-GR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83B5310-AC4C-4912-B796-901CA900C2B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ENTER EVENT, DATE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6E36C-0460-4A0F-B7A9-704854679376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7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l-GR"/>
              <a:t>ENTER EVENT, DATE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fld id="{3444A317-67AB-47B2-9B6D-B7D3CF1E7166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3" r:id="rId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bg-BG" dirty="0" smtClean="0"/>
              <a:t>Проект “Регионално бизнес развитие чрез използването на информационни и комуникационни технологии”</a:t>
            </a:r>
            <a:endParaRPr lang="el-GR" dirty="0"/>
          </a:p>
        </p:txBody>
      </p:sp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714375" y="3357563"/>
            <a:ext cx="7772400" cy="1071562"/>
          </a:xfrm>
        </p:spPr>
        <p:txBody>
          <a:bodyPr/>
          <a:lstStyle/>
          <a:p>
            <a:pPr marR="0" algn="ctr" eaLnBrk="1" hangingPunct="1"/>
            <a:r>
              <a:rPr lang="bg-BG" dirty="0" smtClean="0"/>
              <a:t>Самооценка на базата на Модела за просперитет на </a:t>
            </a:r>
            <a:r>
              <a:rPr lang="bg-BG" dirty="0" smtClean="0"/>
              <a:t>ЕФКМ</a:t>
            </a:r>
            <a:endParaRPr lang="bg-BG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Модела за просперитет на ЕФКМ се прилага посредством процес на самооценка, който понастоящем е широко признат за значим инструмент за управление и доказан метод за гарантиране на непрекъснати подобрения за организациите, които искат да постигнат зна1ителни резултати</a:t>
            </a:r>
            <a:r>
              <a:rPr lang="en-US" sz="2500" dirty="0" smtClean="0"/>
              <a:t>. </a:t>
            </a:r>
            <a:r>
              <a:rPr lang="bg-BG" sz="2500" dirty="0" smtClean="0"/>
              <a:t>Самооценката дава възможност на организациите да идентифицират силните си страни и възможностите за подобрения като се фокусира върху връзката между хората, процесите и резултатите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Самооценка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Съществуват много методи за самооценка и те най-общо попадат в три групи</a:t>
            </a:r>
            <a:r>
              <a:rPr lang="en-US" sz="2500" dirty="0" smtClean="0"/>
              <a:t>:</a:t>
            </a:r>
          </a:p>
          <a:p>
            <a:r>
              <a:rPr lang="bg-BG" sz="2500" dirty="0" smtClean="0"/>
              <a:t>Подходи основани на обикновени усещания </a:t>
            </a:r>
            <a:r>
              <a:rPr lang="en-US" sz="2500" dirty="0" smtClean="0"/>
              <a:t>(</a:t>
            </a:r>
            <a:r>
              <a:rPr lang="bg-BG" sz="2500" dirty="0" err="1" smtClean="0"/>
              <a:t>напр</a:t>
            </a:r>
            <a:r>
              <a:rPr lang="en-US" sz="2500" dirty="0" smtClean="0"/>
              <a:t>. </a:t>
            </a:r>
            <a:r>
              <a:rPr lang="bg-BG" sz="2500" dirty="0" smtClean="0"/>
              <a:t>матрици или </a:t>
            </a:r>
            <a:r>
              <a:rPr lang="bg-BG" sz="2500" dirty="0" err="1" smtClean="0"/>
              <a:t>въпрсници</a:t>
            </a:r>
            <a:r>
              <a:rPr lang="en-US" sz="2500" dirty="0" smtClean="0"/>
              <a:t>) </a:t>
            </a:r>
            <a:r>
              <a:rPr lang="bg-BG" sz="2500" dirty="0" smtClean="0"/>
              <a:t>които използват деветте основни критерия на Модела за просперитет на ЕФКМ</a:t>
            </a:r>
            <a:r>
              <a:rPr lang="en-US" sz="2500" dirty="0" smtClean="0"/>
              <a:t>.</a:t>
            </a:r>
          </a:p>
          <a:p>
            <a:r>
              <a:rPr lang="bg-BG" sz="2500" dirty="0" err="1" smtClean="0"/>
              <a:t>Фасилитирани</a:t>
            </a:r>
            <a:r>
              <a:rPr lang="bg-BG" sz="2500" dirty="0" smtClean="0"/>
              <a:t> подходи от типа семинар, които прилагат деветте критерия, а в много случаи и тридесет и двата елемента на под-критериите на Модела на просперитет на ЕФКМ</a:t>
            </a:r>
            <a:r>
              <a:rPr lang="en-US" sz="25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Самооценка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500" dirty="0" smtClean="0"/>
          </a:p>
          <a:p>
            <a:r>
              <a:rPr lang="bg-BG" sz="2500" dirty="0" smtClean="0"/>
              <a:t>Методи за подаване на предложения за награди или </a:t>
            </a:r>
            <a:r>
              <a:rPr lang="bg-BG" sz="2500" dirty="0" err="1" smtClean="0"/>
              <a:t>симулативни</a:t>
            </a:r>
            <a:r>
              <a:rPr lang="bg-BG" sz="2500" dirty="0" smtClean="0"/>
              <a:t> методи, които използват целия Модел за просперитет на ЕФКМ до ниво елементи на под-критериите</a:t>
            </a:r>
            <a:r>
              <a:rPr lang="en-US" sz="2500" dirty="0" smtClean="0"/>
              <a:t>.</a:t>
            </a:r>
            <a:endParaRPr lang="bg-BG" sz="2500" dirty="0" smtClean="0"/>
          </a:p>
          <a:p>
            <a:endParaRPr lang="en-US" dirty="0" smtClean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Самооценка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Необходимо е да се предостави информация как организацията подхожда към всеки един от елементите на под-критериите на Модела за просперитет на ЕФКМ, което от своя страна изисква вземане на предвид на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(</a:t>
            </a:r>
            <a:r>
              <a:rPr lang="en-US" sz="2500" dirty="0" err="1" smtClean="0"/>
              <a:t>i</a:t>
            </a:r>
            <a:r>
              <a:rPr lang="en-US" sz="2500" dirty="0" smtClean="0"/>
              <a:t>) </a:t>
            </a:r>
            <a:r>
              <a:rPr lang="bg-BG" sz="2500" dirty="0" smtClean="0"/>
              <a:t>предприетия подход</a:t>
            </a:r>
            <a:r>
              <a:rPr lang="en-US" sz="2500" dirty="0" smtClean="0"/>
              <a:t> – </a:t>
            </a:r>
            <a:r>
              <a:rPr lang="bg-BG" sz="2500" dirty="0" smtClean="0"/>
              <a:t>детайли на използваните методи или процеси за адресиране на елементите на под-критериите трябва да бъдат предоставени заедно с причините за избор на подхода и как е направена връзката с политиките и стратегията и другите критерии на Модела</a:t>
            </a:r>
            <a:r>
              <a:rPr lang="en-US" sz="2500" dirty="0" smtClean="0"/>
              <a:t>;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Подготовка за кандидатстване</a:t>
            </a:r>
            <a:r>
              <a:rPr lang="en-US" sz="3700" dirty="0" smtClean="0"/>
              <a:t>– </a:t>
            </a:r>
            <a:br>
              <a:rPr lang="en-US" sz="3700" dirty="0" smtClean="0"/>
            </a:br>
            <a:r>
              <a:rPr lang="bg-BG" sz="3700" dirty="0" smtClean="0"/>
              <a:t>Критерии даващи възможности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/>
              <a:t>(ii) </a:t>
            </a:r>
            <a:r>
              <a:rPr lang="bg-BG" sz="2500" dirty="0" smtClean="0"/>
              <a:t>степента, до която са били внедрени подходите – вертикално през всички нива на организацията или хоризонтално през всички области и дейности. В идеалния случай трябва да се предоставят измерими показатели и доказателства, че внедряването е систематично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(iii) </a:t>
            </a:r>
            <a:r>
              <a:rPr lang="bg-BG" sz="2500" dirty="0" smtClean="0"/>
              <a:t>стъпките предприети за оценка и преглед на подхода и внедряването.  Тук трябва да бъде </a:t>
            </a:r>
            <a:r>
              <a:rPr lang="bg-BG" sz="2500" dirty="0" err="1" smtClean="0"/>
              <a:t>наблегнато</a:t>
            </a:r>
            <a:r>
              <a:rPr lang="bg-BG" sz="2500" dirty="0" smtClean="0"/>
              <a:t> на начина на измерване, начините на придобиване на знания, и предприетите стъпки за внедряване на подобрения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Подготовка за кандидатстване</a:t>
            </a:r>
            <a:r>
              <a:rPr lang="en-US" sz="3700" dirty="0" smtClean="0"/>
              <a:t>– </a:t>
            </a:r>
            <a:br>
              <a:rPr lang="en-US" sz="3700" dirty="0" smtClean="0"/>
            </a:br>
            <a:r>
              <a:rPr lang="bg-BG" sz="3700" dirty="0" smtClean="0"/>
              <a:t>Критерии даващи възможности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bg-BG" sz="2500" dirty="0" smtClean="0"/>
              <a:t>Изисква се информация за това какво е постигнала организацията по отношение на всеки клиент, служител, обществото, и ключови резултати от дейността по отношение на елементите на под-критериите на Модела на просперитет</a:t>
            </a:r>
            <a:r>
              <a:rPr lang="en-US" sz="2500" dirty="0" smtClean="0"/>
              <a:t>. </a:t>
            </a:r>
            <a:r>
              <a:rPr lang="bg-BG" sz="2500" dirty="0" smtClean="0"/>
              <a:t>Необходимо е да се предостави детайлна и точна информация, която включва</a:t>
            </a:r>
            <a:r>
              <a:rPr lang="en-US" sz="2500" dirty="0" smtClean="0"/>
              <a:t>: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600" dirty="0" smtClean="0"/>
              <a:t>Подготовка за кандидатстване</a:t>
            </a:r>
            <a:r>
              <a:rPr lang="en-US" sz="3600" dirty="0" smtClean="0"/>
              <a:t>– </a:t>
            </a:r>
            <a:br>
              <a:rPr lang="en-US" sz="3600" dirty="0" smtClean="0"/>
            </a:br>
            <a:r>
              <a:rPr lang="bg-BG" sz="3600" dirty="0" smtClean="0"/>
              <a:t>Критерии за резултати</a:t>
            </a:r>
            <a:endParaRPr lang="bg-BG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/>
              <a:t>(</a:t>
            </a:r>
            <a:r>
              <a:rPr lang="en-US" sz="2500" dirty="0" err="1" smtClean="0"/>
              <a:t>i</a:t>
            </a:r>
            <a:r>
              <a:rPr lang="en-US" sz="2500" dirty="0" smtClean="0"/>
              <a:t>) </a:t>
            </a:r>
            <a:r>
              <a:rPr lang="bg-BG" sz="2500" dirty="0" smtClean="0"/>
              <a:t>ключовите параметри, които вашата организация използва за измерване на резултатите и постиженията си</a:t>
            </a:r>
            <a:r>
              <a:rPr lang="en-US" sz="2500" dirty="0" smtClean="0"/>
              <a:t>. </a:t>
            </a:r>
            <a:r>
              <a:rPr lang="bg-BG" sz="2500" dirty="0" smtClean="0"/>
              <a:t>За всеки параметър се изискват данни, които да докажат тенденцията и за това може да е необходимо данните да покриват до пет годишен период от дейността</a:t>
            </a:r>
            <a:r>
              <a:rPr lang="en-US" sz="2500" dirty="0" smtClean="0"/>
              <a:t>:</a:t>
            </a:r>
          </a:p>
          <a:p>
            <a:pPr>
              <a:buNone/>
            </a:pPr>
            <a:r>
              <a:rPr lang="en-US" sz="2500" dirty="0" smtClean="0"/>
              <a:t>- </a:t>
            </a:r>
            <a:r>
              <a:rPr lang="bg-BG" sz="2500" dirty="0" smtClean="0"/>
              <a:t>Действителните постижения на вашата организация</a:t>
            </a:r>
            <a:r>
              <a:rPr lang="en-US" sz="2500" dirty="0" smtClean="0"/>
              <a:t>;</a:t>
            </a:r>
          </a:p>
          <a:p>
            <a:pPr>
              <a:buNone/>
            </a:pPr>
            <a:r>
              <a:rPr lang="en-US" sz="2500" dirty="0" smtClean="0"/>
              <a:t>- </a:t>
            </a:r>
            <a:r>
              <a:rPr lang="bg-BG" sz="2500" dirty="0" smtClean="0"/>
              <a:t>Собствените цели на вашата организация и където е възможно постиженията на конкурентите  заедно с резултатите на “най-добрите в класа” организации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/>
              <a:t>Подготовка за кандидатстване</a:t>
            </a:r>
            <a:r>
              <a:rPr lang="en-US" sz="3200" dirty="0" smtClean="0"/>
              <a:t>– </a:t>
            </a:r>
            <a:br>
              <a:rPr lang="en-US" sz="3200" dirty="0" smtClean="0"/>
            </a:br>
            <a:r>
              <a:rPr lang="bg-BG" sz="3200" dirty="0" smtClean="0"/>
              <a:t>Критерии за резултати</a:t>
            </a:r>
            <a:endParaRPr lang="bg-BG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500" dirty="0" smtClean="0"/>
              <a:t>(ii) </a:t>
            </a:r>
            <a:r>
              <a:rPr lang="bg-BG" sz="2500" dirty="0" smtClean="0"/>
              <a:t>логиката използвана за всеки от представените параметри и как те покриват те покриват разнообразието от дейности на вашата организация</a:t>
            </a:r>
            <a:r>
              <a:rPr lang="en-US" sz="2500" dirty="0" smtClean="0"/>
              <a:t>. </a:t>
            </a:r>
            <a:r>
              <a:rPr lang="bg-BG" sz="2500" dirty="0" smtClean="0"/>
              <a:t>Обхвата на резултатите е важна предпоставка за вземане под внимание от оценителите</a:t>
            </a:r>
            <a:r>
              <a:rPr lang="en-US" sz="2500" dirty="0" smtClean="0"/>
              <a:t>.</a:t>
            </a:r>
          </a:p>
          <a:p>
            <a:r>
              <a:rPr lang="en-US" sz="2500" dirty="0" smtClean="0"/>
              <a:t>(iii) </a:t>
            </a:r>
            <a:r>
              <a:rPr lang="bg-BG" sz="2500" dirty="0" smtClean="0"/>
              <a:t>изисква се доказателство за относителната важност на всеки един от критериите за резултати и в случаите когато се предоставят финансови резултати (елементите на под-критерии </a:t>
            </a:r>
            <a:r>
              <a:rPr lang="en-US" sz="2500" dirty="0" smtClean="0"/>
              <a:t>9a </a:t>
            </a:r>
            <a:r>
              <a:rPr lang="bg-BG" sz="2500" dirty="0" smtClean="0"/>
              <a:t>или</a:t>
            </a:r>
            <a:r>
              <a:rPr lang="en-US" sz="2500" dirty="0" smtClean="0"/>
              <a:t> 9b) </a:t>
            </a:r>
            <a:r>
              <a:rPr lang="bg-BG" sz="2500" dirty="0" smtClean="0"/>
              <a:t>данните могат да бъдат представени във формата на индекс а не в абсолютни стойности, за да се избегне разкриването на чувствителна информация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/>
              <a:t>Подготовка за кандидатстване</a:t>
            </a:r>
            <a:r>
              <a:rPr lang="en-US" sz="3200" dirty="0" smtClean="0"/>
              <a:t>– </a:t>
            </a:r>
            <a:br>
              <a:rPr lang="en-US" sz="3200" dirty="0" smtClean="0"/>
            </a:br>
            <a:r>
              <a:rPr lang="bg-BG" sz="3200" dirty="0" smtClean="0"/>
              <a:t>Критерии за резултати</a:t>
            </a:r>
            <a:endParaRPr lang="bg-BG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500" dirty="0" smtClean="0"/>
              <a:t>(iv) </a:t>
            </a:r>
            <a:r>
              <a:rPr lang="bg-BG" sz="2500" dirty="0" smtClean="0"/>
              <a:t>за да се даде възможност за сравнение ще е добре предоставите графики за всеки ключов параметър, които показват тенденциите на изпълнение на дейността с кратки коментари, които да демонстрират вашите разбирания за значимостта на предоставените данни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/>
              <a:t>Подготовка за кандидатстване</a:t>
            </a:r>
            <a:r>
              <a:rPr lang="en-US" sz="3200" dirty="0" smtClean="0"/>
              <a:t>– </a:t>
            </a:r>
            <a:br>
              <a:rPr lang="en-US" sz="3200" dirty="0" smtClean="0"/>
            </a:br>
            <a:r>
              <a:rPr lang="bg-BG" sz="3200" dirty="0" smtClean="0"/>
              <a:t>Критерии за резултати</a:t>
            </a:r>
            <a:endParaRPr lang="bg-BG" sz="33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Процеса на кандидатстване за Наградите изисква да представите постиженията на вашата организация по отношение на редица специфични области свързани с елементите на всеки под-критерий на Модела на просперитет на ЕФКМ</a:t>
            </a:r>
            <a:r>
              <a:rPr lang="en-US" sz="2500" dirty="0" smtClean="0"/>
              <a:t>. </a:t>
            </a:r>
            <a:r>
              <a:rPr lang="bg-BG" sz="2500" dirty="0" smtClean="0"/>
              <a:t>Критериите в Модела са изписани в неописателна форма, за да ви дадат възможност да вложите в предложението си информация от самооценката, която има отношение към специфи1ната ситуация на действие на вашата организация</a:t>
            </a:r>
            <a:r>
              <a:rPr lang="en-US" sz="2500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Представяне на </a:t>
            </a:r>
            <a:br>
              <a:rPr lang="bg-BG" dirty="0" smtClean="0"/>
            </a:br>
            <a:r>
              <a:rPr lang="bg-BG" dirty="0" smtClean="0"/>
              <a:t>информацията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съдържани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2500" b="1" dirty="0" smtClean="0">
              <a:solidFill>
                <a:srgbClr val="232D47"/>
              </a:solidFill>
            </a:endParaRPr>
          </a:p>
          <a:p>
            <a:pPr eaLnBrk="1" hangingPunct="1">
              <a:buNone/>
            </a:pPr>
            <a:r>
              <a:rPr lang="bg-BG" sz="2500" dirty="0" smtClean="0">
                <a:solidFill>
                  <a:srgbClr val="232D47"/>
                </a:solidFill>
              </a:rPr>
              <a:t>Моделът за просперитет на ЕФКМ се състои от девет критерии, които са групирани в две обособени групи</a:t>
            </a:r>
            <a:r>
              <a:rPr lang="en-US" sz="2500" dirty="0" smtClean="0">
                <a:solidFill>
                  <a:srgbClr val="232D47"/>
                </a:solidFill>
              </a:rPr>
              <a:t>:</a:t>
            </a:r>
          </a:p>
          <a:p>
            <a:pPr eaLnBrk="1" hangingPunct="1"/>
            <a:endParaRPr lang="en-US" sz="2500" dirty="0" smtClean="0">
              <a:solidFill>
                <a:srgbClr val="232D47"/>
              </a:solidFill>
            </a:endParaRPr>
          </a:p>
          <a:p>
            <a:pPr eaLnBrk="1" hangingPunct="1"/>
            <a:r>
              <a:rPr lang="bg-BG" sz="2500" dirty="0" smtClean="0">
                <a:solidFill>
                  <a:srgbClr val="232D47"/>
                </a:solidFill>
              </a:rPr>
              <a:t>Осигуряващи възможност</a:t>
            </a:r>
            <a:r>
              <a:rPr lang="en-US" sz="2500" dirty="0" smtClean="0">
                <a:solidFill>
                  <a:srgbClr val="232D47"/>
                </a:solidFill>
              </a:rPr>
              <a:t> – </a:t>
            </a:r>
            <a:r>
              <a:rPr lang="bg-BG" sz="2500" dirty="0" smtClean="0">
                <a:solidFill>
                  <a:srgbClr val="232D47"/>
                </a:solidFill>
              </a:rPr>
              <a:t>как правим нещата</a:t>
            </a:r>
            <a:r>
              <a:rPr lang="en-US" sz="2500" dirty="0" smtClean="0">
                <a:solidFill>
                  <a:srgbClr val="232D47"/>
                </a:solidFill>
              </a:rPr>
              <a:t>.</a:t>
            </a:r>
          </a:p>
          <a:p>
            <a:pPr eaLnBrk="1" hangingPunct="1"/>
            <a:endParaRPr lang="en-US" sz="2500" dirty="0" smtClean="0">
              <a:solidFill>
                <a:srgbClr val="232D47"/>
              </a:solidFill>
            </a:endParaRPr>
          </a:p>
          <a:p>
            <a:pPr eaLnBrk="1" hangingPunct="1"/>
            <a:r>
              <a:rPr lang="bg-BG" sz="2500" dirty="0" smtClean="0">
                <a:solidFill>
                  <a:srgbClr val="232D47"/>
                </a:solidFill>
              </a:rPr>
              <a:t>Резултати</a:t>
            </a:r>
            <a:r>
              <a:rPr lang="en-US" sz="2500" dirty="0" smtClean="0">
                <a:solidFill>
                  <a:srgbClr val="232D47"/>
                </a:solidFill>
              </a:rPr>
              <a:t> – </a:t>
            </a:r>
            <a:r>
              <a:rPr lang="bg-BG" sz="2500" dirty="0" smtClean="0">
                <a:solidFill>
                  <a:srgbClr val="232D47"/>
                </a:solidFill>
              </a:rPr>
              <a:t>изходни елементи, към които се стремим, измерваме и постигаме</a:t>
            </a:r>
            <a:r>
              <a:rPr lang="en-US" sz="2500" dirty="0" smtClean="0">
                <a:solidFill>
                  <a:srgbClr val="232D47"/>
                </a:solidFill>
              </a:rPr>
              <a:t>.</a:t>
            </a:r>
            <a:endParaRPr lang="bg-BG" sz="2500" dirty="0" smtClean="0">
              <a:solidFill>
                <a:srgbClr val="232D47"/>
              </a:solidFill>
            </a:endParaRPr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4" name="Заглавие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bg-BG" dirty="0" smtClean="0"/>
              <a:t>Моделът за просперитет</a:t>
            </a:r>
            <a:br>
              <a:rPr lang="bg-BG" dirty="0" smtClean="0"/>
            </a:br>
            <a:r>
              <a:rPr lang="bg-BG" dirty="0" smtClean="0"/>
              <a:t>на ЕФКМ</a:t>
            </a: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По време на кандидатстването оценители ще търсят ясна и измерима информация. Кандидатите трябва да опишат добре и в детайли какви подходи са приложени и примери, които показват как всеки един подход е използван</a:t>
            </a:r>
            <a:r>
              <a:rPr lang="en-US" sz="2500" dirty="0" smtClean="0"/>
              <a:t>. </a:t>
            </a:r>
            <a:r>
              <a:rPr lang="bg-BG" sz="2500" dirty="0" smtClean="0"/>
              <a:t>Изискват се и ясни тенденции на постигнатите резултати със съответните сравнения и коментари, които да демонстрират, че кандидата разбира представяната информация</a:t>
            </a:r>
            <a:r>
              <a:rPr lang="en-US" sz="2500" dirty="0" smtClean="0"/>
              <a:t>.</a:t>
            </a:r>
            <a:endParaRPr lang="bg-BG" sz="2500" dirty="0" smtClean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Представяне на </a:t>
            </a:r>
            <a:br>
              <a:rPr lang="bg-BG" dirty="0" smtClean="0"/>
            </a:br>
            <a:r>
              <a:rPr lang="bg-BG" dirty="0" smtClean="0"/>
              <a:t>информацията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bg-BG" sz="2500" dirty="0" smtClean="0"/>
              <a:t>Оценителите могат да правят оценка само на базата на информацията предоставена в предоставеното предложение. Не може да се справи преценка на критерии или части от критерии, които не са представени в предложението</a:t>
            </a:r>
            <a:r>
              <a:rPr lang="en-US" sz="2500" dirty="0" smtClean="0"/>
              <a:t>. </a:t>
            </a:r>
            <a:r>
              <a:rPr lang="bg-BG" sz="2500" dirty="0" smtClean="0"/>
              <a:t>Кандидати, които не са сигурни как точно да представят информацията трябва да се свържат с БМА на телефон: </a:t>
            </a:r>
            <a:r>
              <a:rPr lang="en-US" sz="2500" dirty="0" smtClean="0"/>
              <a:t>+359 889 662571.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Представяне на </a:t>
            </a:r>
            <a:br>
              <a:rPr lang="bg-BG" dirty="0" smtClean="0"/>
            </a:br>
            <a:r>
              <a:rPr lang="bg-BG" dirty="0" smtClean="0"/>
              <a:t>информацията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bg-BG" sz="2500" dirty="0" smtClean="0"/>
              <a:t>Ако някои части от предложението не са </a:t>
            </a:r>
            <a:r>
              <a:rPr lang="bg-BG" sz="2500" dirty="0" err="1" smtClean="0"/>
              <a:t>относими</a:t>
            </a:r>
            <a:r>
              <a:rPr lang="bg-BG" sz="2500" dirty="0" smtClean="0"/>
              <a:t> към кандидата, то трябва да се изпишат думите </a:t>
            </a:r>
            <a:r>
              <a:rPr lang="en-US" sz="2500" dirty="0" smtClean="0"/>
              <a:t>“</a:t>
            </a:r>
            <a:r>
              <a:rPr lang="bg-BG" sz="2500" dirty="0" smtClean="0"/>
              <a:t>Няма връзка</a:t>
            </a:r>
            <a:r>
              <a:rPr lang="en-US" sz="2500" dirty="0" smtClean="0"/>
              <a:t>” </a:t>
            </a:r>
            <a:r>
              <a:rPr lang="bg-BG" sz="2500" dirty="0" smtClean="0"/>
              <a:t>в предоставеното поле в предложението заедно с придружаващо обяснение. Ако оценителите са удовлетворени от обяснението, кандидатът няма да бъде оценен с по-ниска оценка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Представяне на </a:t>
            </a:r>
            <a:br>
              <a:rPr lang="bg-BG" dirty="0" smtClean="0"/>
            </a:br>
            <a:r>
              <a:rPr lang="bg-BG" dirty="0" smtClean="0"/>
              <a:t>информацията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Всеки елемент на под-критериите предоставя еднаква тежест към другите елементи на под-критериите на основните критерии на Модела за просперитет на ЕФКМ</a:t>
            </a:r>
            <a:r>
              <a:rPr lang="en-US" sz="2500" dirty="0" smtClean="0"/>
              <a:t>. </a:t>
            </a:r>
            <a:r>
              <a:rPr lang="bg-BG" sz="2500" dirty="0" smtClean="0"/>
              <a:t>По този начин елементът на под-критерий </a:t>
            </a:r>
            <a:r>
              <a:rPr lang="en-US" sz="2500" dirty="0" smtClean="0"/>
              <a:t>1a </a:t>
            </a:r>
            <a:r>
              <a:rPr lang="bg-BG" sz="2500" dirty="0" smtClean="0"/>
              <a:t>предоставя </a:t>
            </a:r>
            <a:r>
              <a:rPr lang="en-US" sz="2500" dirty="0" smtClean="0"/>
              <a:t>25% </a:t>
            </a:r>
            <a:r>
              <a:rPr lang="bg-BG" sz="2500" dirty="0" smtClean="0"/>
              <a:t>от дадените точки към основен критерий 1</a:t>
            </a:r>
            <a:r>
              <a:rPr lang="en-US" sz="2500" dirty="0" smtClean="0"/>
              <a:t>.</a:t>
            </a:r>
          </a:p>
          <a:p>
            <a:pPr>
              <a:buNone/>
            </a:pPr>
            <a:r>
              <a:rPr lang="bg-BG" sz="2500" dirty="0" smtClean="0"/>
              <a:t>Изключения са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6a </a:t>
            </a:r>
            <a:r>
              <a:rPr lang="bg-BG" sz="2500" dirty="0" smtClean="0"/>
              <a:t>взема</a:t>
            </a:r>
            <a:r>
              <a:rPr lang="en-US" sz="2500" dirty="0" smtClean="0"/>
              <a:t> 75% </a:t>
            </a:r>
            <a:r>
              <a:rPr lang="bg-BG" sz="2500" dirty="0" smtClean="0"/>
              <a:t>от точките дадени на основен критерий</a:t>
            </a:r>
            <a:r>
              <a:rPr lang="en-US" sz="2500" dirty="0" smtClean="0"/>
              <a:t> 6</a:t>
            </a:r>
          </a:p>
          <a:p>
            <a:r>
              <a:rPr lang="en-US" sz="2500" dirty="0" smtClean="0"/>
              <a:t>6b </a:t>
            </a:r>
            <a:r>
              <a:rPr lang="bg-BG" sz="2500" dirty="0" smtClean="0"/>
              <a:t>взема</a:t>
            </a:r>
            <a:r>
              <a:rPr lang="en-US" sz="2500" dirty="0" smtClean="0"/>
              <a:t> 25% </a:t>
            </a:r>
            <a:r>
              <a:rPr lang="bg-BG" sz="2500" dirty="0" smtClean="0"/>
              <a:t>от точките дадени на основен критерий </a:t>
            </a:r>
            <a:r>
              <a:rPr lang="en-US" sz="2500" dirty="0" smtClean="0"/>
              <a:t>6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Тежести приложени</a:t>
            </a:r>
            <a:br>
              <a:rPr lang="bg-BG" dirty="0" smtClean="0"/>
            </a:br>
            <a:r>
              <a:rPr lang="bg-BG" dirty="0" smtClean="0"/>
              <a:t>към под-критериите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bg-BG" sz="2500" dirty="0" smtClean="0"/>
              <a:t>Изключения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7a </a:t>
            </a:r>
            <a:r>
              <a:rPr lang="bg-BG" sz="2500" dirty="0" smtClean="0"/>
              <a:t>взема</a:t>
            </a:r>
            <a:r>
              <a:rPr lang="en-US" sz="2500" dirty="0" smtClean="0"/>
              <a:t> 75% </a:t>
            </a:r>
            <a:r>
              <a:rPr lang="bg-BG" sz="2500" dirty="0" smtClean="0"/>
              <a:t>от точките дадени на основен критерий</a:t>
            </a:r>
            <a:r>
              <a:rPr lang="en-US" sz="2500" dirty="0" smtClean="0"/>
              <a:t> 7</a:t>
            </a:r>
          </a:p>
          <a:p>
            <a:r>
              <a:rPr lang="en-US" sz="2500" dirty="0" smtClean="0"/>
              <a:t>7b </a:t>
            </a:r>
            <a:r>
              <a:rPr lang="bg-BG" sz="2500" dirty="0" smtClean="0"/>
              <a:t>взема</a:t>
            </a:r>
            <a:r>
              <a:rPr lang="en-US" sz="2500" dirty="0" smtClean="0"/>
              <a:t> 25% </a:t>
            </a:r>
            <a:r>
              <a:rPr lang="bg-BG" sz="2500" dirty="0" smtClean="0"/>
              <a:t>от точките дадени на основен критерий</a:t>
            </a:r>
            <a:r>
              <a:rPr lang="en-US" sz="2500" dirty="0" smtClean="0"/>
              <a:t> 7</a:t>
            </a:r>
          </a:p>
          <a:p>
            <a:r>
              <a:rPr lang="en-US" sz="2500" dirty="0" smtClean="0"/>
              <a:t>8a </a:t>
            </a:r>
            <a:r>
              <a:rPr lang="bg-BG" sz="2500" dirty="0" smtClean="0"/>
              <a:t>взема</a:t>
            </a:r>
            <a:r>
              <a:rPr lang="en-US" sz="2500" dirty="0" smtClean="0"/>
              <a:t> 75% </a:t>
            </a:r>
            <a:r>
              <a:rPr lang="bg-BG" sz="2500" dirty="0" smtClean="0"/>
              <a:t>от точките дадени на основен критерий</a:t>
            </a:r>
            <a:r>
              <a:rPr lang="en-US" sz="2500" dirty="0" smtClean="0"/>
              <a:t> 8</a:t>
            </a:r>
          </a:p>
          <a:p>
            <a:r>
              <a:rPr lang="en-US" sz="2500" dirty="0" smtClean="0"/>
              <a:t>8b </a:t>
            </a:r>
            <a:r>
              <a:rPr lang="bg-BG" sz="2500" dirty="0" smtClean="0"/>
              <a:t>взема</a:t>
            </a:r>
            <a:r>
              <a:rPr lang="en-US" sz="2500" dirty="0" smtClean="0"/>
              <a:t> 25% </a:t>
            </a:r>
            <a:r>
              <a:rPr lang="bg-BG" sz="2500" dirty="0" smtClean="0"/>
              <a:t>от точките дадени на основен критерий</a:t>
            </a:r>
            <a:r>
              <a:rPr lang="en-US" sz="2500" dirty="0" smtClean="0"/>
              <a:t> 8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Тежести приложени</a:t>
            </a:r>
            <a:br>
              <a:rPr lang="bg-BG" dirty="0" smtClean="0"/>
            </a:br>
            <a:r>
              <a:rPr lang="bg-BG" dirty="0" smtClean="0"/>
              <a:t>към под-критериите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Моделът за просперитет на ЕФКМ дава рамка за самооценка и оценителите на БМА ще следят за постоянност на информацията предоставена за всички и между всички критерии на Модела</a:t>
            </a:r>
            <a:r>
              <a:rPr lang="en-US" sz="2500" dirty="0" smtClean="0"/>
              <a:t>.</a:t>
            </a:r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Цялата сила на Модела може да бъде извлечена само ако се разбере </a:t>
            </a:r>
            <a:r>
              <a:rPr lang="bg-BG" sz="2500" dirty="0" err="1" smtClean="0"/>
              <a:t>взаимосвързаността</a:t>
            </a:r>
            <a:r>
              <a:rPr lang="bg-BG" sz="2500" dirty="0" smtClean="0"/>
              <a:t> между критериите и така например, ако даден процес е подчертан от критерий даващ възможност</a:t>
            </a:r>
            <a:r>
              <a:rPr lang="en-US" sz="2500" dirty="0" smtClean="0"/>
              <a:t>, </a:t>
            </a:r>
            <a:r>
              <a:rPr lang="bg-BG" sz="2500" dirty="0" smtClean="0"/>
              <a:t>тогава изходните елементи на този процес може със сигурност да бъдат очаквани да се появят в една от секциите с резултати от вашата кандидатура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Докато всичките девет критерии на Модела са свързани, някои връзки са особено ясни, като например</a:t>
            </a:r>
            <a:r>
              <a:rPr lang="en-US" sz="2500" dirty="0" smtClean="0"/>
              <a:t>:</a:t>
            </a:r>
          </a:p>
          <a:p>
            <a:pPr>
              <a:buNone/>
            </a:pPr>
            <a:endParaRPr lang="en-US" sz="2500" dirty="0" smtClean="0"/>
          </a:p>
          <a:p>
            <a:r>
              <a:rPr lang="bg-BG" sz="2500" dirty="0" smtClean="0"/>
              <a:t>Хора</a:t>
            </a:r>
            <a:r>
              <a:rPr lang="en-US" sz="2500" dirty="0" smtClean="0"/>
              <a:t> (</a:t>
            </a:r>
            <a:r>
              <a:rPr lang="bg-BG" sz="2500" dirty="0" smtClean="0"/>
              <a:t>критерий</a:t>
            </a:r>
            <a:r>
              <a:rPr lang="en-US" sz="2500" dirty="0" smtClean="0"/>
              <a:t> 3) </a:t>
            </a:r>
            <a:r>
              <a:rPr lang="bg-BG" sz="2500" dirty="0" smtClean="0"/>
              <a:t>и Резултати-Хора</a:t>
            </a:r>
            <a:r>
              <a:rPr lang="en-US" sz="2500" dirty="0" smtClean="0"/>
              <a:t> (</a:t>
            </a:r>
            <a:r>
              <a:rPr lang="bg-BG" sz="2500" dirty="0" smtClean="0"/>
              <a:t>критерий</a:t>
            </a:r>
            <a:r>
              <a:rPr lang="en-US" sz="2500" dirty="0" smtClean="0"/>
              <a:t> 7)</a:t>
            </a:r>
          </a:p>
          <a:p>
            <a:r>
              <a:rPr lang="bg-BG" sz="2500" dirty="0" smtClean="0"/>
              <a:t>Въпроси свързани с Клиентите</a:t>
            </a:r>
            <a:r>
              <a:rPr lang="en-US" sz="2500" dirty="0" smtClean="0"/>
              <a:t> (</a:t>
            </a:r>
            <a:r>
              <a:rPr lang="bg-BG" sz="2500" dirty="0" smtClean="0"/>
              <a:t>под-критерии</a:t>
            </a:r>
            <a:r>
              <a:rPr lang="en-US" sz="2500" dirty="0" smtClean="0"/>
              <a:t> 5c, 5d, 5e) </a:t>
            </a:r>
            <a:r>
              <a:rPr lang="bg-BG" sz="2500" dirty="0" smtClean="0"/>
              <a:t>и Резултати-Клиенти</a:t>
            </a:r>
            <a:r>
              <a:rPr lang="en-US" sz="2500" dirty="0" smtClean="0"/>
              <a:t> (</a:t>
            </a:r>
            <a:r>
              <a:rPr lang="bg-BG" sz="2500" dirty="0" smtClean="0"/>
              <a:t>критерий</a:t>
            </a:r>
            <a:r>
              <a:rPr lang="en-US" sz="2500" dirty="0" smtClean="0"/>
              <a:t> 6).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Връзки могат да бъдат показани между Политики и стратегия</a:t>
            </a:r>
            <a:r>
              <a:rPr lang="en-US" sz="2500" dirty="0" smtClean="0"/>
              <a:t> (</a:t>
            </a:r>
            <a:r>
              <a:rPr lang="bg-BG" sz="2500" dirty="0" smtClean="0"/>
              <a:t>критерий</a:t>
            </a:r>
            <a:r>
              <a:rPr lang="en-US" sz="2500" dirty="0" smtClean="0"/>
              <a:t> 2) </a:t>
            </a:r>
            <a:r>
              <a:rPr lang="bg-BG" sz="2500" dirty="0" smtClean="0"/>
              <a:t>и всички други критерии даващи възможности и резултати</a:t>
            </a:r>
            <a:r>
              <a:rPr lang="en-US" sz="2500" dirty="0" smtClean="0"/>
              <a:t>. </a:t>
            </a:r>
            <a:r>
              <a:rPr lang="bg-BG" sz="2500" dirty="0" smtClean="0"/>
              <a:t>Може да има и връзки между Политики и стратегия и някои от сравненията представени в секцията с Резултати на вашето предложение</a:t>
            </a:r>
            <a:r>
              <a:rPr lang="en-US" sz="2500" dirty="0" smtClean="0"/>
              <a:t>.</a:t>
            </a:r>
          </a:p>
          <a:p>
            <a:pPr>
              <a:buNone/>
            </a:pPr>
            <a:r>
              <a:rPr lang="bg-BG" sz="2500" dirty="0" smtClean="0"/>
              <a:t>Например</a:t>
            </a:r>
            <a:r>
              <a:rPr lang="en-US" sz="2500" dirty="0" smtClean="0"/>
              <a:t>: </a:t>
            </a:r>
            <a:r>
              <a:rPr lang="bg-BG" sz="2500" dirty="0" smtClean="0"/>
              <a:t>Ако стратегията е да се постигне </a:t>
            </a:r>
            <a:r>
              <a:rPr lang="en-US" sz="2500" dirty="0" smtClean="0"/>
              <a:t>‘</a:t>
            </a:r>
            <a:r>
              <a:rPr lang="bg-BG" sz="2500" dirty="0" smtClean="0"/>
              <a:t>глобално лидерство</a:t>
            </a:r>
            <a:r>
              <a:rPr lang="en-US" sz="2500" dirty="0" smtClean="0"/>
              <a:t>’, </a:t>
            </a:r>
            <a:r>
              <a:rPr lang="bg-BG" sz="2500" dirty="0" smtClean="0"/>
              <a:t>организацията трябва да търси глобално сравнение с което да може да оцени дейността си, докато използването на по-малки по мащаб сравнения биха доказали по-малко амбициозни сравнения.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500" dirty="0" smtClean="0"/>
              <a:t>Използването на Модела като движеща сила за подобрения също е от голямо значение, така че е логично да се очаква връзка между постигнатите резултати (и представени в критериите за резултати) и дейностите за подобряване на дейността в критериите даващи възможности</a:t>
            </a:r>
            <a:r>
              <a:rPr lang="en-US" sz="2500" dirty="0" smtClean="0"/>
              <a:t>. </a:t>
            </a:r>
            <a:r>
              <a:rPr lang="bg-BG" sz="2500" dirty="0" smtClean="0"/>
              <a:t>Вие трябва да включите сравнение на вашите резултати с вътрешните цели, с дейността на конкурентите или на подобни организации и изходните резултати постигнати от “май-добрите в класа” организации. Сравненията трябва да бъдат използвани</a:t>
            </a:r>
            <a:r>
              <a:rPr lang="en-US" sz="2500" dirty="0" smtClean="0"/>
              <a:t> </a:t>
            </a:r>
            <a:r>
              <a:rPr lang="bg-BG" sz="2500" dirty="0" smtClean="0"/>
              <a:t>за засилване на подобренията във вашата организация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www.rbdict.eu   ENTER DATE</a:t>
            </a:r>
            <a:endParaRPr lang="el-GR"/>
          </a:p>
        </p:txBody>
      </p:sp>
      <p:sp>
        <p:nvSpPr>
          <p:cNvPr id="4" name="Заглавие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bg-BG" dirty="0" smtClean="0"/>
              <a:t>Моделът за просперитет</a:t>
            </a:r>
            <a:br>
              <a:rPr lang="bg-BG" dirty="0" smtClean="0"/>
            </a:br>
            <a:r>
              <a:rPr lang="bg-BG" dirty="0" smtClean="0"/>
              <a:t>на ЕФКМ</a:t>
            </a:r>
            <a:endParaRPr lang="bg-BG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714375" y="1866900"/>
          <a:ext cx="7643813" cy="3721100"/>
        </p:xfrm>
        <a:graphic>
          <a:graphicData uri="http://schemas.openxmlformats.org/presentationml/2006/ole">
            <p:oleObj spid="_x0000_s1026" name="Photo Editor-billede" r:id="rId3" imgW="5830114" imgH="283884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Сравняването на бизнес резултати с вътрешни цели и конкурентите трябва в такъв случай да провокира анализиране на въпросите свързани с подобряването на удовлетвореността на клиентите и и лоялността и да води до промени във вашите Политики и стратегия</a:t>
            </a:r>
            <a:r>
              <a:rPr lang="en-US" sz="2500" dirty="0" smtClean="0"/>
              <a:t> (</a:t>
            </a:r>
            <a:r>
              <a:rPr lang="bg-BG" sz="2500" dirty="0" smtClean="0"/>
              <a:t>критерий </a:t>
            </a:r>
            <a:r>
              <a:rPr lang="en-US" sz="2500" dirty="0" smtClean="0"/>
              <a:t>2) </a:t>
            </a:r>
            <a:r>
              <a:rPr lang="bg-BG" sz="2500" dirty="0" smtClean="0"/>
              <a:t>и плановете за </a:t>
            </a:r>
            <a:r>
              <a:rPr lang="bg-BG" sz="2500" dirty="0" err="1" smtClean="0"/>
              <a:t>псотигане</a:t>
            </a:r>
            <a:r>
              <a:rPr lang="bg-BG" sz="2500" dirty="0" smtClean="0"/>
              <a:t> на подобрения в другите  критерии даващи възможности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сте оценявани</a:t>
            </a:r>
            <a:r>
              <a:rPr lang="en-US" sz="3700" dirty="0" smtClean="0"/>
              <a:t>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500" dirty="0" smtClean="0"/>
              <a:t>За всички категории на Наградите нашите оценители използват описания процес на точкуване като разпределят точките и в крайна сметка получават краен резултат от 1000 точки</a:t>
            </a:r>
            <a:r>
              <a:rPr lang="en-US" sz="2500" dirty="0" smtClean="0"/>
              <a:t>. </a:t>
            </a:r>
            <a:r>
              <a:rPr lang="bg-BG" sz="2500" dirty="0" smtClean="0"/>
              <a:t>За малки фирми, в които работят до 50 човека, нашите оценители дават точки по деветте критерия на Модела, като използват 32-те елемента на под-критериите във вид на </a:t>
            </a:r>
            <a:r>
              <a:rPr lang="bg-BG" sz="2500" dirty="0" err="1" smtClean="0"/>
              <a:t>чеклист</a:t>
            </a:r>
            <a:r>
              <a:rPr lang="en-US" sz="2500" dirty="0" smtClean="0"/>
              <a:t>.</a:t>
            </a:r>
          </a:p>
          <a:p>
            <a:pPr>
              <a:buNone/>
            </a:pPr>
            <a:r>
              <a:rPr lang="bg-BG" sz="2500" dirty="0" smtClean="0"/>
              <a:t>Оценителите използват матрица на логиката РАДАР, за да поставят точки на елементите на под-критериите на Модела</a:t>
            </a:r>
            <a:r>
              <a:rPr lang="en-US" sz="2500" dirty="0" smtClean="0"/>
              <a:t>. </a:t>
            </a:r>
            <a:r>
              <a:rPr lang="bg-BG" sz="2500" dirty="0" smtClean="0"/>
              <a:t>Тази матрица е базирана на логиката на РАДАР-а, която лежи в сърцевината на  Модела за просперитет.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Как ви се дават точки?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200" dirty="0" smtClean="0"/>
              <a:t>Всеки от елементите на под-критериите даващи възможности е оценен според Подхода, Внедряването, Оценката и прегледа</a:t>
            </a:r>
            <a:r>
              <a:rPr lang="en-US" sz="2200" dirty="0" smtClean="0"/>
              <a:t>.</a:t>
            </a:r>
          </a:p>
          <a:p>
            <a:pPr>
              <a:buNone/>
            </a:pPr>
            <a:r>
              <a:rPr lang="bg-BG" sz="2200" dirty="0" smtClean="0"/>
              <a:t>Точките дадени за Подхода ще вземат под внимание</a:t>
            </a:r>
            <a:r>
              <a:rPr lang="en-US" sz="2200" dirty="0" smtClean="0"/>
              <a:t>:</a:t>
            </a:r>
          </a:p>
          <a:p>
            <a:r>
              <a:rPr lang="en-US" sz="2200" dirty="0" smtClean="0"/>
              <a:t>(</a:t>
            </a:r>
            <a:r>
              <a:rPr lang="en-US" sz="2200" dirty="0" err="1" smtClean="0"/>
              <a:t>i</a:t>
            </a:r>
            <a:r>
              <a:rPr lang="en-US" sz="2200" dirty="0" smtClean="0"/>
              <a:t>) </a:t>
            </a:r>
            <a:r>
              <a:rPr lang="bg-BG" sz="2200" dirty="0" smtClean="0"/>
              <a:t>значимостта на метода или процеса, който е описан – степента, до която той има ясна логика и е фокусиран върху нуждите на страните , имащи интерес от бизнеса</a:t>
            </a:r>
            <a:r>
              <a:rPr lang="en-US" sz="2200" dirty="0" smtClean="0"/>
              <a:t>;</a:t>
            </a:r>
          </a:p>
          <a:p>
            <a:r>
              <a:rPr lang="en-US" sz="2200" dirty="0" smtClean="0"/>
              <a:t>(ii) </a:t>
            </a:r>
            <a:r>
              <a:rPr lang="bg-BG" sz="2200" dirty="0" smtClean="0"/>
              <a:t>степента, до която метода или процеса, който е описан, е интегриран – подкрепя политиките и стратегията, е свързан с други подходи където е подходящо и е част от ежедневния бизнес</a:t>
            </a:r>
            <a:r>
              <a:rPr lang="en-US" sz="2200" dirty="0" smtClean="0"/>
              <a:t> (</a:t>
            </a:r>
            <a:r>
              <a:rPr lang="bg-BG" sz="2200" dirty="0" smtClean="0"/>
              <a:t>напълно интегриран във всекидневните дейности</a:t>
            </a:r>
            <a:r>
              <a:rPr lang="en-US" sz="2200" dirty="0" smtClean="0"/>
              <a:t>).</a:t>
            </a:r>
            <a:endParaRPr lang="bg-BG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критериите, </a:t>
            </a:r>
            <a:br>
              <a:rPr lang="bg-BG" sz="3700" dirty="0" smtClean="0"/>
            </a:br>
            <a:r>
              <a:rPr lang="bg-BG" sz="3700" dirty="0" smtClean="0"/>
              <a:t>даващи възможности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500" dirty="0" smtClean="0"/>
              <a:t>Точките дадени за внедряване ще вземат под внимание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(</a:t>
            </a:r>
            <a:r>
              <a:rPr lang="en-US" sz="2500" dirty="0" err="1" smtClean="0"/>
              <a:t>i</a:t>
            </a:r>
            <a:r>
              <a:rPr lang="en-US" sz="2500" dirty="0" smtClean="0"/>
              <a:t>) </a:t>
            </a:r>
            <a:r>
              <a:rPr lang="bg-BG" sz="2500" dirty="0" smtClean="0"/>
              <a:t>степента, до която подхода е бил приложен през различните области и нива на организацията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(ii) </a:t>
            </a:r>
            <a:r>
              <a:rPr lang="bg-BG" sz="2500" dirty="0" smtClean="0"/>
              <a:t>степента, до която внедряването на подхода е систематичен</a:t>
            </a:r>
            <a:r>
              <a:rPr lang="en-US" sz="2500" dirty="0" smtClean="0"/>
              <a:t>. </a:t>
            </a:r>
            <a:endParaRPr lang="bg-BG" sz="2500" dirty="0" smtClean="0"/>
          </a:p>
          <a:p>
            <a:pPr>
              <a:buNone/>
            </a:pPr>
            <a:r>
              <a:rPr lang="bg-BG" sz="2500" dirty="0" smtClean="0"/>
              <a:t>Точките давани за Оценка и преглед ще вземат под внимание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(</a:t>
            </a:r>
            <a:r>
              <a:rPr lang="en-US" sz="2500" dirty="0" err="1" smtClean="0"/>
              <a:t>i</a:t>
            </a:r>
            <a:r>
              <a:rPr lang="en-US" sz="2500" dirty="0" smtClean="0"/>
              <a:t>) </a:t>
            </a:r>
            <a:r>
              <a:rPr lang="bg-BG" sz="2500" dirty="0" smtClean="0"/>
              <a:t>показателите, които се записват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(ii) </a:t>
            </a:r>
            <a:r>
              <a:rPr lang="bg-BG" sz="2500" dirty="0" smtClean="0"/>
              <a:t>дейностите за обучение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(iii) </a:t>
            </a:r>
            <a:r>
              <a:rPr lang="bg-BG" sz="2500" dirty="0" smtClean="0"/>
              <a:t>подобренията, които са идентифицирани,</a:t>
            </a:r>
            <a:r>
              <a:rPr lang="en-US" sz="2500" dirty="0" smtClean="0"/>
              <a:t> </a:t>
            </a:r>
            <a:r>
              <a:rPr lang="bg-BG" sz="2500" dirty="0" smtClean="0"/>
              <a:t> </a:t>
            </a:r>
            <a:r>
              <a:rPr lang="bg-BG" sz="2500" dirty="0" err="1" smtClean="0"/>
              <a:t>приоритизирани</a:t>
            </a:r>
            <a:r>
              <a:rPr lang="bg-BG" sz="2500" dirty="0" smtClean="0"/>
              <a:t>, планирани и приложени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критериите, </a:t>
            </a:r>
            <a:br>
              <a:rPr lang="bg-BG" sz="3700" dirty="0" smtClean="0"/>
            </a:br>
            <a:r>
              <a:rPr lang="bg-BG" sz="3700" dirty="0" smtClean="0"/>
              <a:t>даващи възможности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bg-BG" sz="2500" dirty="0" smtClean="0"/>
              <a:t>Оценителите използват матрица за точкуване, за даващите възможности, за да разпределят поотделно проценти за подхода, внедряването, и оценката и прегледа.</a:t>
            </a:r>
            <a:r>
              <a:rPr lang="en-US" sz="2500" dirty="0" smtClean="0"/>
              <a:t> </a:t>
            </a:r>
            <a:r>
              <a:rPr lang="bg-BG" sz="2500" dirty="0" smtClean="0"/>
              <a:t>Обща оценка във вид на процент се получава за всеки елемент на под-критериите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критериите, </a:t>
            </a:r>
            <a:br>
              <a:rPr lang="bg-BG" sz="3700" dirty="0" smtClean="0"/>
            </a:br>
            <a:r>
              <a:rPr lang="bg-BG" sz="3700" dirty="0" smtClean="0"/>
              <a:t>даващи възможности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500" dirty="0" smtClean="0"/>
              <a:t>Всеки от елементите на под-критериите за резултат се оценява според значимостта и обхвата на представените резултати</a:t>
            </a:r>
            <a:r>
              <a:rPr lang="en-US" sz="2500" dirty="0" smtClean="0"/>
              <a:t>. </a:t>
            </a:r>
            <a:r>
              <a:rPr lang="bg-BG" sz="2500" dirty="0" smtClean="0"/>
              <a:t>Значимостта на резултатите ви се определя от</a:t>
            </a:r>
            <a:r>
              <a:rPr lang="en-US" sz="2500" dirty="0" smtClean="0"/>
              <a:t>:</a:t>
            </a:r>
          </a:p>
          <a:p>
            <a:r>
              <a:rPr lang="en-US" sz="2300" dirty="0" smtClean="0"/>
              <a:t>(</a:t>
            </a:r>
            <a:r>
              <a:rPr lang="en-US" sz="2300" dirty="0" err="1" smtClean="0"/>
              <a:t>i</a:t>
            </a:r>
            <a:r>
              <a:rPr lang="en-US" sz="2300" dirty="0" smtClean="0"/>
              <a:t>) </a:t>
            </a:r>
            <a:r>
              <a:rPr lang="bg-BG" sz="2300" dirty="0" smtClean="0"/>
              <a:t>положителните тенденции и/или поддържаната добра дейност</a:t>
            </a:r>
            <a:r>
              <a:rPr lang="en-US" sz="2300" dirty="0" smtClean="0"/>
              <a:t>;</a:t>
            </a:r>
          </a:p>
          <a:p>
            <a:r>
              <a:rPr lang="en-US" sz="2300" dirty="0" smtClean="0"/>
              <a:t>(ii) </a:t>
            </a:r>
            <a:r>
              <a:rPr lang="bg-BG" sz="2300" dirty="0" smtClean="0"/>
              <a:t>сравнение със собствените цели</a:t>
            </a:r>
            <a:r>
              <a:rPr lang="en-US" sz="2300" dirty="0" smtClean="0"/>
              <a:t>;</a:t>
            </a:r>
          </a:p>
          <a:p>
            <a:r>
              <a:rPr lang="en-US" sz="2300" dirty="0" smtClean="0"/>
              <a:t>(iii) </a:t>
            </a:r>
            <a:r>
              <a:rPr lang="bg-BG" sz="2300" dirty="0" smtClean="0"/>
              <a:t>сравнение с външни организации, вкл. като подходящи конкуренти, средни стойности за индустрията, и “най-добрите в класа” организации</a:t>
            </a:r>
            <a:r>
              <a:rPr lang="en-US" sz="2300" dirty="0" smtClean="0"/>
              <a:t>;</a:t>
            </a:r>
          </a:p>
          <a:p>
            <a:r>
              <a:rPr lang="en-US" sz="2300" dirty="0" smtClean="0"/>
              <a:t>(iv) </a:t>
            </a:r>
            <a:r>
              <a:rPr lang="bg-BG" sz="2300" dirty="0" smtClean="0"/>
              <a:t>степента, до която представените резултати са следствие на подходите описани в критериите даващи възможности.</a:t>
            </a:r>
            <a:endParaRPr lang="en-US" sz="2300" dirty="0" smtClean="0"/>
          </a:p>
          <a:p>
            <a:pPr>
              <a:buNone/>
            </a:pPr>
            <a:endParaRPr lang="bg-BG" sz="2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</a:t>
            </a:r>
            <a:br>
              <a:rPr lang="bg-BG" sz="3700" dirty="0" smtClean="0"/>
            </a:br>
            <a:r>
              <a:rPr lang="bg-BG" sz="3700" dirty="0" smtClean="0"/>
              <a:t>критериите за резултат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500" dirty="0" smtClean="0"/>
          </a:p>
          <a:p>
            <a:r>
              <a:rPr lang="bg-BG" sz="2500" dirty="0" smtClean="0"/>
              <a:t>Точкуването на резултатите взема под внимание</a:t>
            </a:r>
            <a:r>
              <a:rPr lang="en-US" sz="2500" dirty="0" smtClean="0"/>
              <a:t>:</a:t>
            </a:r>
          </a:p>
          <a:p>
            <a:r>
              <a:rPr lang="en-US" sz="2500" dirty="0" smtClean="0"/>
              <a:t>(</a:t>
            </a:r>
            <a:r>
              <a:rPr lang="en-US" sz="2500" dirty="0" err="1" smtClean="0"/>
              <a:t>i</a:t>
            </a:r>
            <a:r>
              <a:rPr lang="en-US" sz="2500" dirty="0" smtClean="0"/>
              <a:t>) </a:t>
            </a:r>
            <a:r>
              <a:rPr lang="bg-BG" sz="2500" dirty="0" smtClean="0"/>
              <a:t>степента, до която резултатите покриват всички области на дейност на организацията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(ii) </a:t>
            </a:r>
            <a:r>
              <a:rPr lang="bg-BG" sz="2500" dirty="0" smtClean="0"/>
              <a:t>степента, до която е представен пълен комплект резултати, свързани с </a:t>
            </a:r>
            <a:r>
              <a:rPr lang="bg-BG" sz="2500" dirty="0" err="1" smtClean="0"/>
              <a:t>с</a:t>
            </a:r>
            <a:r>
              <a:rPr lang="bg-BG" sz="2500" dirty="0" smtClean="0"/>
              <a:t> елементите на под-критериите</a:t>
            </a:r>
            <a:r>
              <a:rPr lang="en-US" sz="2500" dirty="0" smtClean="0"/>
              <a:t>;</a:t>
            </a:r>
          </a:p>
          <a:p>
            <a:r>
              <a:rPr lang="en-US" sz="2500" dirty="0" smtClean="0"/>
              <a:t>(iii) </a:t>
            </a:r>
            <a:r>
              <a:rPr lang="bg-BG" sz="2500" dirty="0" smtClean="0"/>
              <a:t>степента, до която е разбрана значимостта на представените резултати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</a:t>
            </a:r>
            <a:br>
              <a:rPr lang="bg-BG" sz="3700" dirty="0" smtClean="0"/>
            </a:br>
            <a:r>
              <a:rPr lang="bg-BG" sz="3700" dirty="0" smtClean="0"/>
              <a:t>критериите за резултат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Вземайки под внимание всички описани по-горе фактори, оценителите не БМА използват матрица за точкуване, за да разпределят процентни съотношения на вашите резултати</a:t>
            </a:r>
            <a:r>
              <a:rPr lang="en-US" sz="2500" dirty="0" smtClean="0"/>
              <a:t>.</a:t>
            </a:r>
          </a:p>
          <a:p>
            <a:endParaRPr lang="en-US" sz="2500" dirty="0" smtClean="0"/>
          </a:p>
          <a:p>
            <a:pPr>
              <a:buNone/>
            </a:pPr>
            <a:r>
              <a:rPr lang="bg-BG" sz="2500" dirty="0" smtClean="0"/>
              <a:t>Препоръчва се на всички кандидати да си закупят комплект от книги и ръководства за прилагане на Модела за просперитет на ЕФКМ, които могат да бъдат поръчани от офиса на ЕФКМ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Даване на точки на </a:t>
            </a:r>
            <a:br>
              <a:rPr lang="bg-BG" sz="3700" dirty="0" smtClean="0"/>
            </a:br>
            <a:r>
              <a:rPr lang="bg-BG" sz="3700" dirty="0" smtClean="0"/>
              <a:t>критериите за резултат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bg-BG" sz="2500" dirty="0" smtClean="0"/>
              <a:t>Благодаря за вниманието</a:t>
            </a:r>
            <a:r>
              <a:rPr lang="en-US" sz="2500" dirty="0" smtClean="0"/>
              <a:t>!</a:t>
            </a:r>
          </a:p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endParaRPr lang="en-US" sz="2500" dirty="0" smtClean="0"/>
          </a:p>
          <a:p>
            <a:pPr algn="ctr">
              <a:buNone/>
            </a:pPr>
            <a:r>
              <a:rPr lang="bg-BG" sz="2500" dirty="0" smtClean="0"/>
              <a:t>Българска мениджмънт асоциация</a:t>
            </a:r>
            <a:endParaRPr lang="en-US" sz="2500" dirty="0" smtClean="0"/>
          </a:p>
          <a:p>
            <a:pPr algn="ctr">
              <a:buNone/>
            </a:pPr>
            <a:r>
              <a:rPr lang="bg-BG" sz="2500" dirty="0" smtClean="0"/>
              <a:t>Тел</a:t>
            </a:r>
            <a:r>
              <a:rPr lang="en-US" sz="2500" dirty="0" smtClean="0"/>
              <a:t>: +359 889 62571</a:t>
            </a:r>
          </a:p>
          <a:p>
            <a:pPr algn="ctr">
              <a:buNone/>
            </a:pPr>
            <a:r>
              <a:rPr lang="en-US" sz="2500" dirty="0" smtClean="0"/>
              <a:t>E-mail: bma@mail.bg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just">
              <a:buNone/>
            </a:pPr>
            <a:r>
              <a:rPr lang="bg-BG" sz="2500" dirty="0" smtClean="0"/>
              <a:t>Самооценката на базата на Модела за просперитет на ЕФКМ помага на мениджмънта да идентифицира силните страни и възможностите за подобрения, за които всеки в организацията може да допринесе чрез поставянето на реалистични цели</a:t>
            </a:r>
            <a:r>
              <a:rPr lang="en-US" sz="2500" dirty="0" smtClean="0"/>
              <a:t>. </a:t>
            </a:r>
            <a:r>
              <a:rPr lang="bg-BG" sz="2500" dirty="0" smtClean="0"/>
              <a:t>Всички организации, включително публичната администрация и доброволческите организации, могат да използват Модела за просперитет на ЕФКМ за постигане на подобрения в дейността си</a:t>
            </a:r>
            <a:r>
              <a:rPr lang="en-US" sz="2500" dirty="0" smtClean="0"/>
              <a:t>.</a:t>
            </a:r>
            <a:endParaRPr lang="bg-BG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Самооценка на базата </a:t>
            </a:r>
            <a:br>
              <a:rPr lang="bg-BG" dirty="0" smtClean="0"/>
            </a:br>
            <a:r>
              <a:rPr lang="bg-BG" dirty="0" smtClean="0"/>
              <a:t>на Модела за просперитет</a:t>
            </a:r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804" y="1546244"/>
            <a:ext cx="8229600" cy="4525962"/>
          </a:xfrm>
        </p:spPr>
        <p:txBody>
          <a:bodyPr/>
          <a:lstStyle/>
          <a:p>
            <a:pPr>
              <a:buNone/>
            </a:pPr>
            <a:r>
              <a:rPr lang="bg-BG" sz="2500" dirty="0" smtClean="0"/>
              <a:t>Показаните по-долу проценти са примерни тежести използване при оценяването.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Тежести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85786" y="2868944"/>
          <a:ext cx="6096000" cy="31394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bg-BG" sz="2000" b="0" dirty="0" smtClean="0"/>
                        <a:t>Лидерство</a:t>
                      </a:r>
                      <a:r>
                        <a:rPr lang="en-US" sz="2000" b="0" dirty="0" smtClean="0"/>
                        <a:t> – 10%</a:t>
                      </a:r>
                    </a:p>
                    <a:p>
                      <a:pPr>
                        <a:buNone/>
                      </a:pPr>
                      <a:endParaRPr lang="en-US" sz="2000" b="0" dirty="0" smtClean="0"/>
                    </a:p>
                    <a:p>
                      <a:pPr>
                        <a:buNone/>
                      </a:pPr>
                      <a:r>
                        <a:rPr lang="bg-BG" sz="2000" b="0" dirty="0" smtClean="0"/>
                        <a:t>Хора</a:t>
                      </a:r>
                      <a:r>
                        <a:rPr lang="en-US" sz="2000" b="0" dirty="0" smtClean="0"/>
                        <a:t> – 9%</a:t>
                      </a:r>
                    </a:p>
                    <a:p>
                      <a:pPr>
                        <a:buNone/>
                      </a:pPr>
                      <a:r>
                        <a:rPr lang="bg-BG" sz="2000" b="0" dirty="0" smtClean="0"/>
                        <a:t>Политики и </a:t>
                      </a:r>
                      <a:r>
                        <a:rPr lang="en-US" sz="2000" b="0" dirty="0" smtClean="0"/>
                        <a:t> </a:t>
                      </a:r>
                    </a:p>
                    <a:p>
                      <a:pPr>
                        <a:buNone/>
                      </a:pPr>
                      <a:r>
                        <a:rPr lang="bg-BG" sz="2000" b="0" dirty="0" smtClean="0"/>
                        <a:t>стратегии</a:t>
                      </a:r>
                      <a:r>
                        <a:rPr lang="en-US" sz="2000" b="0" dirty="0" smtClean="0"/>
                        <a:t> – 8%</a:t>
                      </a:r>
                    </a:p>
                    <a:p>
                      <a:pPr>
                        <a:buNone/>
                      </a:pPr>
                      <a:r>
                        <a:rPr lang="bg-BG" sz="2000" b="0" dirty="0" smtClean="0"/>
                        <a:t>Партньорства и ресурси</a:t>
                      </a:r>
                      <a:r>
                        <a:rPr lang="en-US" sz="2000" b="0" dirty="0" smtClean="0"/>
                        <a:t> – 9%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None/>
                      </a:pPr>
                      <a:r>
                        <a:rPr lang="bg-BG" sz="2000" b="0" baseline="0" dirty="0" smtClean="0">
                          <a:solidFill>
                            <a:schemeClr val="tx1"/>
                          </a:solidFill>
                        </a:rPr>
                        <a:t>Процеси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– 14%</a:t>
                      </a:r>
                      <a:endParaRPr lang="bg-BG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sz="2000" b="0" baseline="0" dirty="0" smtClean="0">
                          <a:solidFill>
                            <a:schemeClr val="tx1"/>
                          </a:solidFill>
                        </a:rPr>
                        <a:t>Резултати Хора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– 9%</a:t>
                      </a:r>
                    </a:p>
                    <a:p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2000" b="0" baseline="0" dirty="0" smtClean="0">
                          <a:solidFill>
                            <a:schemeClr val="tx1"/>
                          </a:solidFill>
                        </a:rPr>
                        <a:t>Резултати Клиенти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– 20%</a:t>
                      </a:r>
                    </a:p>
                    <a:p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2000" b="0" baseline="0" dirty="0" smtClean="0">
                          <a:solidFill>
                            <a:schemeClr val="tx1"/>
                          </a:solidFill>
                        </a:rPr>
                        <a:t>Резултати - Общество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– 6%</a:t>
                      </a:r>
                    </a:p>
                    <a:p>
                      <a:endParaRPr lang="en-US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bg-BG" sz="2000" b="0" baseline="0" dirty="0" smtClean="0">
                          <a:solidFill>
                            <a:schemeClr val="tx1"/>
                          </a:solidFill>
                        </a:rPr>
                        <a:t>Основни резултати от дейността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</a:rPr>
                        <a:t> – 15%</a:t>
                      </a:r>
                      <a:endParaRPr lang="bg-BG" sz="2000" b="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g-BG" sz="2500" dirty="0" smtClean="0"/>
              <a:t>В сърцевината на Модела за просперитет на ЕФКМ и в процеса на самооценка е вложена логиката позната като РАДАР, която има четири елемента</a:t>
            </a:r>
            <a:r>
              <a:rPr lang="en-US" sz="2500" dirty="0" smtClean="0"/>
              <a:t> – </a:t>
            </a:r>
            <a:r>
              <a:rPr lang="bg-BG" sz="2500" dirty="0" smtClean="0"/>
              <a:t>Резултати,</a:t>
            </a:r>
            <a:r>
              <a:rPr lang="en-US" sz="2500" dirty="0" smtClean="0"/>
              <a:t> </a:t>
            </a:r>
            <a:r>
              <a:rPr lang="bg-BG" sz="2500" dirty="0" smtClean="0"/>
              <a:t>Подход</a:t>
            </a:r>
            <a:r>
              <a:rPr lang="en-US" sz="2500" dirty="0" smtClean="0"/>
              <a:t>, </a:t>
            </a:r>
            <a:r>
              <a:rPr lang="bg-BG" sz="2500" dirty="0" smtClean="0"/>
              <a:t>Внедряване</a:t>
            </a:r>
            <a:r>
              <a:rPr lang="en-US" sz="2500" dirty="0" smtClean="0"/>
              <a:t>, </a:t>
            </a:r>
            <a:r>
              <a:rPr lang="bg-BG" sz="2500" dirty="0" smtClean="0"/>
              <a:t>Оценка и преглед</a:t>
            </a:r>
            <a:r>
              <a:rPr lang="en-US" sz="2500" dirty="0" smtClean="0"/>
              <a:t>.</a:t>
            </a:r>
            <a:endParaRPr lang="bg-BG" sz="2500" dirty="0" smtClean="0"/>
          </a:p>
          <a:p>
            <a:pPr>
              <a:buNone/>
            </a:pPr>
            <a:r>
              <a:rPr lang="bg-BG" sz="2500" dirty="0" smtClean="0"/>
              <a:t>Логиката РАДАР показва, че организацията има нужда да</a:t>
            </a:r>
            <a:r>
              <a:rPr lang="en-US" sz="2500" dirty="0" smtClean="0"/>
              <a:t>:</a:t>
            </a:r>
          </a:p>
          <a:p>
            <a:r>
              <a:rPr lang="bg-BG" sz="2500" dirty="0" smtClean="0"/>
              <a:t>Определи Резултатите си, към които се стреми, като част от процесите й на определяне на нейните политики и стратегия</a:t>
            </a:r>
            <a:r>
              <a:rPr lang="en-US" sz="2500" dirty="0" smtClean="0"/>
              <a:t>. </a:t>
            </a:r>
            <a:r>
              <a:rPr lang="bg-BG" sz="2500" dirty="0" smtClean="0"/>
              <a:t>Тези резултати показват изпълнението на финансовите и оперативните цели на организацията заедно с очакванията на </a:t>
            </a:r>
            <a:r>
              <a:rPr lang="bg-BG" sz="2500" dirty="0" err="1" smtClean="0"/>
              <a:t>съдружниците</a:t>
            </a:r>
            <a:r>
              <a:rPr lang="bg-BG" sz="2500" dirty="0" smtClean="0"/>
              <a:t> в компанията.</a:t>
            </a:r>
            <a:endParaRPr lang="en-US" sz="25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Логиката РАДАР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bg-BG" dirty="0" smtClean="0"/>
          </a:p>
          <a:p>
            <a:r>
              <a:rPr lang="bg-BG" sz="2500" dirty="0" smtClean="0"/>
              <a:t>Планира и развие интегриран комплект от подходи за постигане на исканите резултати, заедно – сега и за в бъдеще</a:t>
            </a:r>
            <a:r>
              <a:rPr lang="en-US" sz="2500" dirty="0" smtClean="0"/>
              <a:t>.</a:t>
            </a:r>
          </a:p>
          <a:p>
            <a:r>
              <a:rPr lang="bg-BG" sz="2500" dirty="0" smtClean="0"/>
              <a:t>Внедри подходите по систематичен начин, за да се осигури цялостно прилагане</a:t>
            </a:r>
            <a:r>
              <a:rPr lang="en-US" sz="2500" dirty="0" smtClean="0"/>
              <a:t>.</a:t>
            </a:r>
          </a:p>
          <a:p>
            <a:r>
              <a:rPr lang="bg-BG" sz="2500" dirty="0" smtClean="0"/>
              <a:t>Оцени и прегледа подходите чрез мониторинг и анализ на резултатите постигнати чрез постоянни обучителни мероприятия</a:t>
            </a:r>
            <a:r>
              <a:rPr lang="en-US" sz="2500" dirty="0" smtClean="0"/>
              <a:t>. </a:t>
            </a:r>
          </a:p>
          <a:p>
            <a:endParaRPr lang="en-US" dirty="0" smtClean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Логиката РАДАР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bg-BG" dirty="0" smtClean="0"/>
              <a:t>Прилагането на логиката на РАДАР-а помага на организациите да идентифицират, планират и прилагат </a:t>
            </a:r>
            <a:r>
              <a:rPr lang="bg-BG" dirty="0" err="1" smtClean="0"/>
              <a:t>подбрения</a:t>
            </a:r>
            <a:r>
              <a:rPr lang="bg-BG" dirty="0" smtClean="0"/>
              <a:t> където е необходимо</a:t>
            </a:r>
            <a:r>
              <a:rPr lang="en-US" dirty="0" smtClean="0"/>
              <a:t>: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700" dirty="0" smtClean="0"/>
              <a:t>Логиката РАДАР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sz="3700" dirty="0" smtClean="0"/>
              <a:t>Цикъл на </a:t>
            </a:r>
            <a:br>
              <a:rPr lang="bg-BG" sz="3700" dirty="0" smtClean="0"/>
            </a:br>
            <a:r>
              <a:rPr lang="bg-BG" sz="3700" dirty="0" smtClean="0"/>
              <a:t>логиката РАДАР</a:t>
            </a:r>
            <a:endParaRPr lang="bg-BG" sz="37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www.rbdict.eu   ENTER DATE</a:t>
            </a:r>
            <a:endParaRPr lang="el-G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740</TotalTime>
  <Words>2399</Words>
  <Application>Microsoft Office PowerPoint</Application>
  <PresentationFormat>On-screen Show (4:3)</PresentationFormat>
  <Paragraphs>207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Concourse</vt:lpstr>
      <vt:lpstr>Photo Editor-billede</vt:lpstr>
      <vt:lpstr>Проект “Регионално бизнес развитие чрез използването на информационни и комуникационни технологии”</vt:lpstr>
      <vt:lpstr>Моделът за просперитет на ЕФКМ</vt:lpstr>
      <vt:lpstr>Моделът за просперитет на ЕФКМ</vt:lpstr>
      <vt:lpstr>Самооценка на базата  на Модела за просперитет</vt:lpstr>
      <vt:lpstr>Тежести</vt:lpstr>
      <vt:lpstr>Логиката РАДАР</vt:lpstr>
      <vt:lpstr>Логиката РАДАР</vt:lpstr>
      <vt:lpstr>Логиката РАДАР</vt:lpstr>
      <vt:lpstr>Цикъл на  логиката РАДАР</vt:lpstr>
      <vt:lpstr>Самооценка</vt:lpstr>
      <vt:lpstr>Самооценка</vt:lpstr>
      <vt:lpstr>Самооценка</vt:lpstr>
      <vt:lpstr>Подготовка за кандидатстване–  Критерии даващи възможности</vt:lpstr>
      <vt:lpstr>Подготовка за кандидатстване–  Критерии даващи възможности</vt:lpstr>
      <vt:lpstr>Подготовка за кандидатстване–  Критерии за резултати</vt:lpstr>
      <vt:lpstr>Подготовка за кандидатстване–  Критерии за резултати</vt:lpstr>
      <vt:lpstr>Подготовка за кандидатстване–  Критерии за резултати</vt:lpstr>
      <vt:lpstr>Подготовка за кандидатстване–  Критерии за резултати</vt:lpstr>
      <vt:lpstr>Представяне на  информацията</vt:lpstr>
      <vt:lpstr>Представяне на  информацията</vt:lpstr>
      <vt:lpstr>Представяне на  информацията</vt:lpstr>
      <vt:lpstr>Представяне на  информацията</vt:lpstr>
      <vt:lpstr>Тежести приложени към под-критериите</vt:lpstr>
      <vt:lpstr>Тежести приложени към под-критериите</vt:lpstr>
      <vt:lpstr>Как сте оценявани?</vt:lpstr>
      <vt:lpstr>Как сте оценявани?</vt:lpstr>
      <vt:lpstr>Как сте оценявани?</vt:lpstr>
      <vt:lpstr>Как сте оценявани?</vt:lpstr>
      <vt:lpstr>Как сте оценявани?</vt:lpstr>
      <vt:lpstr>Как сте оценявани?</vt:lpstr>
      <vt:lpstr>Как ви се дават точки?</vt:lpstr>
      <vt:lpstr>Даване на точки на критериите,  даващи възможности</vt:lpstr>
      <vt:lpstr>Даване на точки на критериите,  даващи възможности</vt:lpstr>
      <vt:lpstr>Даване на точки на критериите,  даващи възможности</vt:lpstr>
      <vt:lpstr>Даване на точки на  критериите за резултат</vt:lpstr>
      <vt:lpstr>Даване на точки на  критериите за резултат</vt:lpstr>
      <vt:lpstr>Даване на точки на  критериите за резултат</vt:lpstr>
      <vt:lpstr>Slide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Effie Dalakiouridou</dc:creator>
  <cp:lastModifiedBy>A1</cp:lastModifiedBy>
  <cp:revision>122</cp:revision>
  <dcterms:created xsi:type="dcterms:W3CDTF">2012-03-24T08:57:56Z</dcterms:created>
  <dcterms:modified xsi:type="dcterms:W3CDTF">2013-03-31T19:22:36Z</dcterms:modified>
</cp:coreProperties>
</file>