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Default Extension="vml" ContentType="application/vnd.openxmlformats-officedocument.vmlDrawing"/>
  <Default Extension="xlsx" ContentType="application/vnd.openxmlformats-officedocument.spreadsheetml.sheet"/>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charts/chart1.xml" ContentType="application/vnd.openxmlformats-officedocument.drawingml.char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Default Extension="png" ContentType="image/png"/>
  <Default Extension="bin" ContentType="application/vnd.openxmlformats-officedocument.oleObject"/>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Default Extension="jpeg" ContentType="image/jpeg"/>
  <Override PartName="/ppt/slideLayouts/slideLayout3.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Lst>
  <p:notesMasterIdLst>
    <p:notesMasterId r:id="rId40"/>
  </p:notesMasterIdLst>
  <p:handoutMasterIdLst>
    <p:handoutMasterId r:id="rId41"/>
  </p:handoutMasterIdLst>
  <p:sldIdLst>
    <p:sldId id="256" r:id="rId2"/>
    <p:sldId id="257" r:id="rId3"/>
    <p:sldId id="258" r:id="rId4"/>
    <p:sldId id="269" r:id="rId5"/>
    <p:sldId id="270" r:id="rId6"/>
    <p:sldId id="271" r:id="rId7"/>
    <p:sldId id="272" r:id="rId8"/>
    <p:sldId id="273" r:id="rId9"/>
    <p:sldId id="274" r:id="rId10"/>
    <p:sldId id="278" r:id="rId11"/>
    <p:sldId id="277" r:id="rId12"/>
    <p:sldId id="276" r:id="rId13"/>
    <p:sldId id="275" r:id="rId14"/>
    <p:sldId id="280" r:id="rId15"/>
    <p:sldId id="281" r:id="rId16"/>
    <p:sldId id="286" r:id="rId17"/>
    <p:sldId id="285" r:id="rId18"/>
    <p:sldId id="284" r:id="rId19"/>
    <p:sldId id="283" r:id="rId20"/>
    <p:sldId id="282" r:id="rId21"/>
    <p:sldId id="287" r:id="rId22"/>
    <p:sldId id="289" r:id="rId23"/>
    <p:sldId id="288" r:id="rId24"/>
    <p:sldId id="291" r:id="rId25"/>
    <p:sldId id="290" r:id="rId26"/>
    <p:sldId id="293" r:id="rId27"/>
    <p:sldId id="292" r:id="rId28"/>
    <p:sldId id="296" r:id="rId29"/>
    <p:sldId id="295" r:id="rId30"/>
    <p:sldId id="294" r:id="rId31"/>
    <p:sldId id="299" r:id="rId32"/>
    <p:sldId id="298" r:id="rId33"/>
    <p:sldId id="297" r:id="rId34"/>
    <p:sldId id="302" r:id="rId35"/>
    <p:sldId id="303" r:id="rId36"/>
    <p:sldId id="300" r:id="rId37"/>
    <p:sldId id="301" r:id="rId38"/>
    <p:sldId id="279" r:id="rId39"/>
  </p:sldIdLst>
  <p:sldSz cx="9144000" cy="6858000" type="screen4x3"/>
  <p:notesSz cx="6858000" cy="9144000"/>
  <p:defaultTextStyle>
    <a:defPPr>
      <a:defRPr lang="el-GR"/>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1D9E1"/>
    <a:srgbClr val="DCE2E8"/>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6618" autoAdjust="0"/>
    <p:restoredTop sz="94671" autoAdjust="0"/>
  </p:normalViewPr>
  <p:slideViewPr>
    <p:cSldViewPr>
      <p:cViewPr>
        <p:scale>
          <a:sx n="71" d="100"/>
          <a:sy n="71" d="100"/>
        </p:scale>
        <p:origin x="-960" y="514"/>
      </p:cViewPr>
      <p:guideLst>
        <p:guide orient="horz" pos="2160"/>
        <p:guide pos="2880"/>
      </p:guideLst>
    </p:cSldViewPr>
  </p:slideViewPr>
  <p:notesTextViewPr>
    <p:cViewPr>
      <p:scale>
        <a:sx n="100" d="100"/>
        <a:sy n="100" d="100"/>
      </p:scale>
      <p:origin x="0" y="0"/>
    </p:cViewPr>
  </p:notesTextViewPr>
  <p:sorterViewPr>
    <p:cViewPr varScale="1">
      <p:scale>
        <a:sx n="100" d="100"/>
        <a:sy n="100"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notesMaster" Target="notesMasters/notesMaster1.xml"/><Relationship Id="rId45"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viewProps" Target="viewProps.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Office_Excel_Worksheet1.xlsx"/></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bg-BG"/>
  <c:chart>
    <c:title>
      <c:tx>
        <c:rich>
          <a:bodyPr/>
          <a:lstStyle/>
          <a:p>
            <a:pPr>
              <a:defRPr/>
            </a:pPr>
            <a:r>
              <a:rPr lang="en-US" dirty="0" smtClean="0"/>
              <a:t>RADAR</a:t>
            </a:r>
            <a:endParaRPr lang="en-US" dirty="0"/>
          </a:p>
        </c:rich>
      </c:tx>
      <c:layout/>
    </c:title>
    <c:plotArea>
      <c:layout/>
      <c:doughnutChart>
        <c:varyColors val="1"/>
        <c:ser>
          <c:idx val="0"/>
          <c:order val="0"/>
          <c:tx>
            <c:strRef>
              <c:f>Sheet1!$B$1</c:f>
              <c:strCache>
                <c:ptCount val="1"/>
                <c:pt idx="0">
                  <c:v>Sales</c:v>
                </c:pt>
              </c:strCache>
            </c:strRef>
          </c:tx>
          <c:explosion val="25"/>
          <c:dLbls>
            <c:showCatName val="1"/>
            <c:showPercent val="1"/>
            <c:showLeaderLines val="1"/>
          </c:dLbls>
          <c:cat>
            <c:strRef>
              <c:f>Sheet1!$A$2:$A$5</c:f>
              <c:strCache>
                <c:ptCount val="4"/>
                <c:pt idx="0">
                  <c:v>Determine Results required</c:v>
                </c:pt>
                <c:pt idx="1">
                  <c:v>Plan and develop Approaches</c:v>
                </c:pt>
                <c:pt idx="2">
                  <c:v>Deploy approaches</c:v>
                </c:pt>
                <c:pt idx="3">
                  <c:v>Assess and Review approaches and their deployment</c:v>
                </c:pt>
              </c:strCache>
            </c:strRef>
          </c:cat>
          <c:val>
            <c:numRef>
              <c:f>Sheet1!$B$2:$B$5</c:f>
              <c:numCache>
                <c:formatCode>0</c:formatCode>
                <c:ptCount val="4"/>
                <c:pt idx="0">
                  <c:v>1</c:v>
                </c:pt>
                <c:pt idx="1">
                  <c:v>1</c:v>
                </c:pt>
                <c:pt idx="2">
                  <c:v>1</c:v>
                </c:pt>
                <c:pt idx="3">
                  <c:v>1</c:v>
                </c:pt>
              </c:numCache>
            </c:numRef>
          </c:val>
        </c:ser>
        <c:dLbls>
          <c:showCatName val="1"/>
          <c:showPercent val="1"/>
        </c:dLbls>
        <c:firstSliceAng val="0"/>
        <c:holeSize val="50"/>
      </c:doughnutChart>
    </c:plotArea>
    <c:plotVisOnly val="1"/>
  </c:chart>
  <c:txPr>
    <a:bodyPr/>
    <a:lstStyle/>
    <a:p>
      <a:pPr>
        <a:defRPr sz="1800"/>
      </a:pPr>
      <a:endParaRPr lang="bg-BG"/>
    </a:p>
  </c:txPr>
  <c:externalData r:id="rId1"/>
</c:chartSpace>
</file>

<file path=ppt/drawings/_rels/vmlDrawing1.vml.rels><?xml version="1.0" encoding="UTF-8" standalone="yes"?>
<Relationships xmlns="http://schemas.openxmlformats.org/package/2006/relationships"><Relationship Id="rId1" Type="http://schemas.openxmlformats.org/officeDocument/2006/relationships/image" Target="../media/image5.png"/></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wrap="square" lIns="91440" tIns="45720" rIns="91440" bIns="45720" numCol="1" anchor="t" anchorCtr="0" compatLnSpc="1">
            <a:prstTxWarp prst="textNoShape">
              <a:avLst/>
            </a:prstTxWarp>
          </a:bodyPr>
          <a:lstStyle>
            <a:lvl1pPr>
              <a:defRPr sz="1200">
                <a:latin typeface="Calibri" pitchFamily="34" charset="0"/>
              </a:defRPr>
            </a:lvl1pPr>
          </a:lstStyle>
          <a:p>
            <a:endParaRPr lang="bg-BG"/>
          </a:p>
        </p:txBody>
      </p:sp>
      <p:sp>
        <p:nvSpPr>
          <p:cNvPr id="3" name="Date Placeholder 2"/>
          <p:cNvSpPr>
            <a:spLocks noGrp="1"/>
          </p:cNvSpPr>
          <p:nvPr>
            <p:ph type="dt" sz="quarter"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atin typeface="Calibri" pitchFamily="34" charset="0"/>
              </a:defRPr>
            </a:lvl1pPr>
          </a:lstStyle>
          <a:p>
            <a:fld id="{A2886E3A-FC0F-4955-B0D1-081D61DCD6D6}" type="datetimeFigureOut">
              <a:rPr lang="bg-BG"/>
              <a:pPr/>
              <a:t>25.3.2013 г.</a:t>
            </a:fld>
            <a:endParaRPr lang="bg-BG"/>
          </a:p>
        </p:txBody>
      </p:sp>
      <p:sp>
        <p:nvSpPr>
          <p:cNvPr id="4" name="Footer Placeholder 3"/>
          <p:cNvSpPr>
            <a:spLocks noGrp="1"/>
          </p:cNvSpPr>
          <p:nvPr>
            <p:ph type="ftr" sz="quarter" idx="2"/>
          </p:nvPr>
        </p:nvSpPr>
        <p:spPr>
          <a:xfrm>
            <a:off x="0" y="8685213"/>
            <a:ext cx="2971800" cy="457200"/>
          </a:xfrm>
          <a:prstGeom prst="rect">
            <a:avLst/>
          </a:prstGeom>
        </p:spPr>
        <p:txBody>
          <a:bodyPr vert="horz" wrap="square" lIns="91440" tIns="45720" rIns="91440" bIns="45720" numCol="1" anchor="b" anchorCtr="0" compatLnSpc="1">
            <a:prstTxWarp prst="textNoShape">
              <a:avLst/>
            </a:prstTxWarp>
          </a:bodyPr>
          <a:lstStyle>
            <a:lvl1pPr>
              <a:defRPr sz="1200">
                <a:latin typeface="Calibri" pitchFamily="34" charset="0"/>
              </a:defRPr>
            </a:lvl1pPr>
          </a:lstStyle>
          <a:p>
            <a:endParaRPr lang="bg-BG"/>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atin typeface="Calibri" pitchFamily="34" charset="0"/>
              </a:defRPr>
            </a:lvl1pPr>
          </a:lstStyle>
          <a:p>
            <a:fld id="{ED7CE8C5-8CD0-4C69-8AEF-CEAF3460D04F}" type="slidenum">
              <a:rPr lang="bg-BG"/>
              <a:pPr/>
              <a:t>‹#›</a:t>
            </a:fld>
            <a:endParaRPr lang="bg-BG"/>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wrap="square" lIns="91440" tIns="45720" rIns="91440" bIns="45720" numCol="1" anchor="t" anchorCtr="0" compatLnSpc="1">
            <a:prstTxWarp prst="textNoShape">
              <a:avLst/>
            </a:prstTxWarp>
          </a:bodyPr>
          <a:lstStyle>
            <a:lvl1pPr>
              <a:defRPr sz="1200">
                <a:latin typeface="Calibri" pitchFamily="34" charset="0"/>
              </a:defRPr>
            </a:lvl1pPr>
          </a:lstStyle>
          <a:p>
            <a:endParaRPr lang="bg-BG"/>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atin typeface="Calibri" pitchFamily="34" charset="0"/>
              </a:defRPr>
            </a:lvl1pPr>
          </a:lstStyle>
          <a:p>
            <a:fld id="{705C8CEE-557E-4807-8551-C02FFD9EDCAB}" type="datetimeFigureOut">
              <a:rPr lang="el-GR"/>
              <a:pPr/>
              <a:t>25/3/2013</a:t>
            </a:fld>
            <a:endParaRPr lang="el-GR"/>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l-GR"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wrap="square" lIns="91440" tIns="45720" rIns="91440" bIns="45720" numCol="1" anchor="t" anchorCtr="0" compatLnSpc="1">
            <a:prstTxWarp prst="textNoShape">
              <a:avLst/>
            </a:prstTxWarp>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smtClean="0"/>
          </a:p>
        </p:txBody>
      </p:sp>
      <p:sp>
        <p:nvSpPr>
          <p:cNvPr id="6" name="Footer Placeholder 5"/>
          <p:cNvSpPr>
            <a:spLocks noGrp="1"/>
          </p:cNvSpPr>
          <p:nvPr>
            <p:ph type="ftr" sz="quarter" idx="4"/>
          </p:nvPr>
        </p:nvSpPr>
        <p:spPr>
          <a:xfrm>
            <a:off x="0" y="8685213"/>
            <a:ext cx="2971800" cy="457200"/>
          </a:xfrm>
          <a:prstGeom prst="rect">
            <a:avLst/>
          </a:prstGeom>
        </p:spPr>
        <p:txBody>
          <a:bodyPr vert="horz" wrap="square" lIns="91440" tIns="45720" rIns="91440" bIns="45720" numCol="1" anchor="b" anchorCtr="0" compatLnSpc="1">
            <a:prstTxWarp prst="textNoShape">
              <a:avLst/>
            </a:prstTxWarp>
          </a:bodyPr>
          <a:lstStyle>
            <a:lvl1pPr>
              <a:defRPr sz="1200">
                <a:latin typeface="Calibri" pitchFamily="34" charset="0"/>
              </a:defRPr>
            </a:lvl1pPr>
          </a:lstStyle>
          <a:p>
            <a:endParaRPr lang="bg-BG"/>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atin typeface="Calibri" pitchFamily="34" charset="0"/>
              </a:defRPr>
            </a:lvl1pPr>
          </a:lstStyle>
          <a:p>
            <a:fld id="{A1C70DEC-F1E8-421A-9279-DEA234951876}" type="slidenum">
              <a:rPr lang="el-GR"/>
              <a:pPr/>
              <a:t>‹#›</a:t>
            </a:fld>
            <a:endParaRPr lang="el-GR"/>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5" Type="http://schemas.openxmlformats.org/officeDocument/2006/relationships/image" Target="../media/image4.png"/><Relationship Id="rId4" Type="http://schemas.openxmlformats.org/officeDocument/2006/relationships/image" Target="../media/image1.jpeg"/></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3">
        <a:schemeClr val="bg1"/>
      </p:bgRef>
    </p:bg>
    <p:spTree>
      <p:nvGrpSpPr>
        <p:cNvPr id="1" name=""/>
        <p:cNvGrpSpPr/>
        <p:nvPr/>
      </p:nvGrpSpPr>
      <p:grpSpPr>
        <a:xfrm>
          <a:off x="0" y="0"/>
          <a:ext cx="0" cy="0"/>
          <a:chOff x="0" y="0"/>
          <a:chExt cx="0" cy="0"/>
        </a:xfrm>
      </p:grpSpPr>
      <p:pic>
        <p:nvPicPr>
          <p:cNvPr id="4" name="Picture 10"/>
          <p:cNvPicPr>
            <a:picLocks noChangeAspect="1" noChangeArrowheads="1"/>
          </p:cNvPicPr>
          <p:nvPr userDrawn="1"/>
        </p:nvPicPr>
        <p:blipFill>
          <a:blip r:embed="rId2" cstate="print"/>
          <a:srcRect/>
          <a:stretch>
            <a:fillRect/>
          </a:stretch>
        </p:blipFill>
        <p:spPr bwMode="auto">
          <a:xfrm>
            <a:off x="3571875" y="4572000"/>
            <a:ext cx="2981325" cy="771525"/>
          </a:xfrm>
          <a:prstGeom prst="rect">
            <a:avLst/>
          </a:prstGeom>
          <a:solidFill>
            <a:schemeClr val="accent1"/>
          </a:solidFill>
          <a:ln w="9525">
            <a:noFill/>
            <a:miter lim="800000"/>
            <a:headEnd/>
            <a:tailEnd/>
          </a:ln>
        </p:spPr>
      </p:pic>
      <p:pic>
        <p:nvPicPr>
          <p:cNvPr id="5" name="Picture 2"/>
          <p:cNvPicPr>
            <a:picLocks noChangeAspect="1" noChangeArrowheads="1"/>
          </p:cNvPicPr>
          <p:nvPr userDrawn="1"/>
        </p:nvPicPr>
        <p:blipFill>
          <a:blip r:embed="rId3" cstate="print"/>
          <a:srcRect/>
          <a:stretch>
            <a:fillRect/>
          </a:stretch>
        </p:blipFill>
        <p:spPr bwMode="auto">
          <a:xfrm>
            <a:off x="714375" y="4500563"/>
            <a:ext cx="2286000" cy="917575"/>
          </a:xfrm>
          <a:prstGeom prst="rect">
            <a:avLst/>
          </a:prstGeom>
          <a:noFill/>
          <a:ln w="9525">
            <a:noFill/>
            <a:miter lim="800000"/>
            <a:headEnd/>
            <a:tailEnd/>
          </a:ln>
        </p:spPr>
      </p:pic>
      <p:sp>
        <p:nvSpPr>
          <p:cNvPr id="6" name="Right Triangle 5"/>
          <p:cNvSpPr/>
          <p:nvPr/>
        </p:nvSpPr>
        <p:spPr>
          <a:xfrm>
            <a:off x="0" y="4664075"/>
            <a:ext cx="9150350"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srgbClr val="FFFFFF"/>
              </a:solidFill>
              <a:cs typeface="Arial" charset="0"/>
            </a:endParaRPr>
          </a:p>
        </p:txBody>
      </p:sp>
      <p:grpSp>
        <p:nvGrpSpPr>
          <p:cNvPr id="7" name="Group 18"/>
          <p:cNvGrpSpPr>
            <a:grpSpLocks/>
          </p:cNvGrpSpPr>
          <p:nvPr/>
        </p:nvGrpSpPr>
        <p:grpSpPr bwMode="auto">
          <a:xfrm>
            <a:off x="0" y="5143500"/>
            <a:ext cx="9144000" cy="1714500"/>
            <a:chOff x="-3764" y="5058698"/>
            <a:chExt cx="9147765" cy="1806390"/>
          </a:xfrm>
        </p:grpSpPr>
        <p:sp>
          <p:nvSpPr>
            <p:cNvPr id="8" name="Freeform 7"/>
            <p:cNvSpPr>
              <a:spLocks/>
            </p:cNvSpPr>
            <p:nvPr/>
          </p:nvSpPr>
          <p:spPr bwMode="auto">
            <a:xfrm>
              <a:off x="1639976" y="5058698"/>
              <a:ext cx="7504025" cy="518501"/>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rgbClr val="FFFF00">
                <a:alpha val="40000"/>
              </a:srgbClr>
            </a:solidFill>
            <a:ln w="9525" cap="flat" cmpd="sng" algn="ctr">
              <a:noFill/>
              <a:prstDash val="solid"/>
              <a:round/>
              <a:headEnd type="none" w="med" len="med"/>
              <a:tailEnd type="none" w="med" len="med"/>
            </a:ln>
            <a:effectLst/>
          </p:spPr>
          <p:txBody>
            <a:bodyPr/>
            <a:lstStyle>
              <a:extLst/>
            </a:lstStyle>
            <a:p>
              <a:pPr fontAlgn="auto">
                <a:spcBef>
                  <a:spcPts val="0"/>
                </a:spcBef>
                <a:spcAft>
                  <a:spcPts val="0"/>
                </a:spcAft>
                <a:defRPr/>
              </a:pPr>
              <a:endParaRPr lang="en-US">
                <a:latin typeface="+mn-lt"/>
                <a:cs typeface="+mn-cs"/>
              </a:endParaRPr>
            </a:p>
          </p:txBody>
        </p:sp>
        <p:sp>
          <p:nvSpPr>
            <p:cNvPr id="10" name="Freeform 9"/>
            <p:cNvSpPr>
              <a:spLocks/>
            </p:cNvSpPr>
            <p:nvPr userDrawn="1"/>
          </p:nvSpPr>
          <p:spPr bwMode="auto">
            <a:xfrm>
              <a:off x="-588" y="5414959"/>
              <a:ext cx="9144589" cy="685759"/>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D1D9E1"/>
            </a:solidFill>
            <a:ln w="9525" cap="flat" cmpd="sng" algn="ctr">
              <a:noFill/>
              <a:prstDash val="solid"/>
              <a:round/>
              <a:headEnd type="none" w="med" len="med"/>
              <a:tailEnd type="none" w="med" len="med"/>
            </a:ln>
            <a:effectLst/>
          </p:spPr>
          <p:txBody>
            <a:bodyPr/>
            <a:lstStyle>
              <a:extLst/>
            </a:lstStyle>
            <a:p>
              <a:pPr fontAlgn="auto">
                <a:spcBef>
                  <a:spcPts val="0"/>
                </a:spcBef>
                <a:spcAft>
                  <a:spcPts val="0"/>
                </a:spcAft>
                <a:defRPr/>
              </a:pPr>
              <a:endParaRPr lang="en-US">
                <a:latin typeface="+mn-lt"/>
                <a:cs typeface="+mn-cs"/>
              </a:endParaRPr>
            </a:p>
          </p:txBody>
        </p:sp>
        <p:sp>
          <p:nvSpPr>
            <p:cNvPr id="11" name="Freeform 10"/>
            <p:cNvSpPr>
              <a:spLocks/>
            </p:cNvSpPr>
            <p:nvPr/>
          </p:nvSpPr>
          <p:spPr bwMode="auto">
            <a:xfrm>
              <a:off x="-3764" y="5490926"/>
              <a:ext cx="9144000" cy="1374162"/>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4"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glow rad="139700">
                <a:schemeClr val="accent2">
                  <a:satMod val="175000"/>
                  <a:alpha val="40000"/>
                </a:schemeClr>
              </a:glow>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b="1">
                <a:solidFill>
                  <a:srgbClr val="F2E6CC"/>
                </a:solidFill>
                <a:effectLst>
                  <a:outerShdw blurRad="38100" dist="38100" dir="2700000" algn="tl">
                    <a:srgbClr val="C0C0C0"/>
                  </a:outerShdw>
                </a:effectLst>
                <a:cs typeface="Arial" charset="0"/>
              </a:endParaRPr>
            </a:p>
          </p:txBody>
        </p:sp>
      </p:grpSp>
      <p:pic>
        <p:nvPicPr>
          <p:cNvPr id="12" name="13 - Εικόνα" descr="RBDICTlogoFinal-ai.png"/>
          <p:cNvPicPr>
            <a:picLocks noChangeAspect="1"/>
          </p:cNvPicPr>
          <p:nvPr userDrawn="1"/>
        </p:nvPicPr>
        <p:blipFill>
          <a:blip r:embed="rId5" cstate="print"/>
          <a:srcRect/>
          <a:stretch>
            <a:fillRect/>
          </a:stretch>
        </p:blipFill>
        <p:spPr bwMode="auto">
          <a:xfrm>
            <a:off x="3201988" y="188913"/>
            <a:ext cx="2809875" cy="923925"/>
          </a:xfrm>
          <a:prstGeom prst="rect">
            <a:avLst/>
          </a:prstGeom>
          <a:noFill/>
          <a:ln w="9525">
            <a:noFill/>
            <a:miter lim="800000"/>
            <a:headEnd/>
            <a:tailEnd/>
          </a:ln>
        </p:spPr>
      </p:pic>
      <p:sp>
        <p:nvSpPr>
          <p:cNvPr id="9" name="Title 8"/>
          <p:cNvSpPr>
            <a:spLocks noGrp="1"/>
          </p:cNvSpPr>
          <p:nvPr>
            <p:ph type="ctrTitle"/>
          </p:nvPr>
        </p:nvSpPr>
        <p:spPr>
          <a:xfrm>
            <a:off x="714348" y="1285860"/>
            <a:ext cx="7772400" cy="1829761"/>
          </a:xfrm>
        </p:spPr>
        <p:txBody>
          <a:bodyPr anchor="b"/>
          <a:lstStyle>
            <a:lvl1pPr algn="ctr">
              <a:defRPr sz="3200" b="1" baseline="0">
                <a:solidFill>
                  <a:schemeClr val="accent6">
                    <a:lumMod val="50000"/>
                  </a:schemeClr>
                </a:solidFill>
                <a:effectLst>
                  <a:outerShdw blurRad="31750" dist="25400" dir="5400000" algn="tl" rotWithShape="0">
                    <a:srgbClr val="000000">
                      <a:alpha val="25000"/>
                    </a:srgbClr>
                  </a:outerShdw>
                </a:effectLst>
              </a:defRPr>
            </a:lvl1pPr>
            <a:extLst/>
          </a:lstStyle>
          <a:p>
            <a:r>
              <a:rPr lang="en-US" smtClean="0"/>
              <a:t>Click to edit Master title style</a:t>
            </a:r>
            <a:endParaRPr lang="en-US" dirty="0"/>
          </a:p>
        </p:txBody>
      </p:sp>
      <p:sp>
        <p:nvSpPr>
          <p:cNvPr id="17" name="Subtitle 16"/>
          <p:cNvSpPr>
            <a:spLocks noGrp="1"/>
          </p:cNvSpPr>
          <p:nvPr>
            <p:ph type="subTitle" idx="1"/>
          </p:nvPr>
        </p:nvSpPr>
        <p:spPr>
          <a:xfrm>
            <a:off x="714348" y="3357562"/>
            <a:ext cx="7772400" cy="1071570"/>
          </a:xfrm>
        </p:spPr>
        <p:txBody>
          <a:bodyPr lIns="45720" rIns="45720"/>
          <a:lstStyle>
            <a:lvl1pPr marL="0" marR="64008" indent="0" algn="r">
              <a:buNone/>
              <a:defRPr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lang="en-US" smtClean="0"/>
              <a:t>Click to edit Master subtitle style</a:t>
            </a:r>
            <a:endParaRPr lang="en-US" dirty="0"/>
          </a:p>
        </p:txBody>
      </p:sp>
      <p:sp>
        <p:nvSpPr>
          <p:cNvPr id="13" name="Date Placeholder 29"/>
          <p:cNvSpPr>
            <a:spLocks noGrp="1"/>
          </p:cNvSpPr>
          <p:nvPr>
            <p:ph type="dt" sz="half" idx="10"/>
          </p:nvPr>
        </p:nvSpPr>
        <p:spPr/>
        <p:txBody>
          <a:bodyPr/>
          <a:lstStyle>
            <a:lvl1pPr>
              <a:defRPr>
                <a:solidFill>
                  <a:srgbClr val="FFFFFF"/>
                </a:solidFill>
              </a:defRPr>
            </a:lvl1pPr>
            <a:extLst/>
          </a:lstStyle>
          <a:p>
            <a:pPr>
              <a:defRPr/>
            </a:pPr>
            <a:r>
              <a:rPr lang="el-GR"/>
              <a:t>ENTER EVENT, DATE</a:t>
            </a:r>
            <a:endParaRPr lang="el-GR" dirty="0"/>
          </a:p>
        </p:txBody>
      </p:sp>
      <p:sp>
        <p:nvSpPr>
          <p:cNvPr id="14" name="Footer Placeholder 18"/>
          <p:cNvSpPr>
            <a:spLocks noGrp="1"/>
          </p:cNvSpPr>
          <p:nvPr>
            <p:ph type="ftr" sz="quarter" idx="11"/>
          </p:nvPr>
        </p:nvSpPr>
        <p:spPr/>
        <p:txBody>
          <a:bodyPr/>
          <a:lstStyle>
            <a:lvl1pPr>
              <a:defRPr>
                <a:solidFill>
                  <a:srgbClr val="E8EEF1"/>
                </a:solidFill>
              </a:defRPr>
            </a:lvl1pPr>
          </a:lstStyle>
          <a:p>
            <a:r>
              <a:rPr lang="en-US"/>
              <a:t>www.rbdict.eu   ENTER DATE</a:t>
            </a:r>
            <a:endParaRPr lang="el-GR"/>
          </a:p>
        </p:txBody>
      </p:sp>
      <p:sp>
        <p:nvSpPr>
          <p:cNvPr id="15" name="Slide Number Placeholder 26"/>
          <p:cNvSpPr>
            <a:spLocks noGrp="1"/>
          </p:cNvSpPr>
          <p:nvPr>
            <p:ph type="sldNum" sz="quarter" idx="12"/>
          </p:nvPr>
        </p:nvSpPr>
        <p:spPr/>
        <p:txBody>
          <a:bodyPr/>
          <a:lstStyle>
            <a:lvl1pPr>
              <a:defRPr>
                <a:solidFill>
                  <a:srgbClr val="FFFFFF"/>
                </a:solidFill>
              </a:defRPr>
            </a:lvl1pPr>
          </a:lstStyle>
          <a:p>
            <a:endParaRPr lang="bg-BG"/>
          </a:p>
        </p:txBody>
      </p:sp>
    </p:spTree>
  </p:cSld>
  <p:clrMapOvr>
    <a:overrideClrMapping bg1="lt1" tx1="dk1" bg2="lt2" tx2="dk2" accent1="accent1" accent2="accent2" accent3="accent3" accent4="accent4" accent5="accent5" accent6="accent6" hlink="hlink" folHlink="folHlink"/>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4" name="7 - Εικόνα" descr="RBDICTlogoFinal-ai.png"/>
          <p:cNvPicPr>
            <a:picLocks noChangeAspect="1"/>
          </p:cNvPicPr>
          <p:nvPr userDrawn="1"/>
        </p:nvPicPr>
        <p:blipFill>
          <a:blip r:embed="rId2" cstate="print"/>
          <a:srcRect/>
          <a:stretch>
            <a:fillRect/>
          </a:stretch>
        </p:blipFill>
        <p:spPr bwMode="auto">
          <a:xfrm>
            <a:off x="6156325" y="333375"/>
            <a:ext cx="2809875" cy="923925"/>
          </a:xfrm>
          <a:prstGeom prst="rect">
            <a:avLst/>
          </a:prstGeom>
          <a:noFill/>
          <a:ln w="9525">
            <a:noFill/>
            <a:miter lim="800000"/>
            <a:headEnd/>
            <a:tailEnd/>
          </a:ln>
        </p:spPr>
      </p:pic>
      <p:sp>
        <p:nvSpPr>
          <p:cNvPr id="3" name="Content Placeholder 2"/>
          <p:cNvSpPr>
            <a:spLocks noGrp="1"/>
          </p:cNvSpPr>
          <p:nvPr>
            <p:ph idx="1"/>
          </p:nvPr>
        </p:nvSpPr>
        <p:spPr/>
        <p:txBody>
          <a:bodyPr/>
          <a:lstStyle>
            <a:lvl1pPr>
              <a:defRPr baseline="0">
                <a:solidFill>
                  <a:schemeClr val="accent6">
                    <a:lumMod val="50000"/>
                  </a:schemeClr>
                </a:solidFill>
              </a:defRPr>
            </a:lvl1pPr>
            <a:lvl2pPr>
              <a:defRPr>
                <a:solidFill>
                  <a:schemeClr val="accent6">
                    <a:lumMod val="50000"/>
                  </a:schemeClr>
                </a:solidFill>
                <a:effectLst/>
              </a:defRPr>
            </a:lvl2pPr>
            <a:lvl3pPr>
              <a:defRPr baseline="0">
                <a:solidFill>
                  <a:schemeClr val="accent6">
                    <a:lumMod val="50000"/>
                  </a:schemeClr>
                </a:solidFill>
              </a:defRPr>
            </a:lvl3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7" name="Title 6"/>
          <p:cNvSpPr>
            <a:spLocks noGrp="1"/>
          </p:cNvSpPr>
          <p:nvPr>
            <p:ph type="title"/>
          </p:nvPr>
        </p:nvSpPr>
        <p:spPr/>
        <p:txBody>
          <a:bodyPr rtlCol="0"/>
          <a:lstStyle>
            <a:lvl1pPr>
              <a:defRPr baseline="0">
                <a:solidFill>
                  <a:schemeClr val="accent6">
                    <a:lumMod val="50000"/>
                  </a:schemeClr>
                </a:solidFill>
              </a:defRPr>
            </a:lvl1pPr>
            <a:extLst/>
          </a:lstStyle>
          <a:p>
            <a:r>
              <a:rPr lang="en-US" smtClean="0"/>
              <a:t>Click to edit Master title style</a:t>
            </a:r>
            <a:endParaRPr lang="en-US" dirty="0"/>
          </a:p>
        </p:txBody>
      </p:sp>
      <p:sp>
        <p:nvSpPr>
          <p:cNvPr id="5" name="Date Placeholder 3"/>
          <p:cNvSpPr>
            <a:spLocks noGrp="1"/>
          </p:cNvSpPr>
          <p:nvPr>
            <p:ph type="dt" sz="half" idx="10"/>
          </p:nvPr>
        </p:nvSpPr>
        <p:spPr/>
        <p:txBody>
          <a:bodyPr/>
          <a:lstStyle>
            <a:lvl1pPr>
              <a:defRPr/>
            </a:lvl1pPr>
            <a:extLst/>
          </a:lstStyle>
          <a:p>
            <a:pPr>
              <a:defRPr/>
            </a:pPr>
            <a:r>
              <a:rPr lang="el-GR"/>
              <a:t>ENTER EVENT, DATE</a:t>
            </a:r>
            <a:endParaRPr lang="el-GR" dirty="0"/>
          </a:p>
        </p:txBody>
      </p:sp>
      <p:sp>
        <p:nvSpPr>
          <p:cNvPr id="6" name="Footer Placeholder 4"/>
          <p:cNvSpPr>
            <a:spLocks noGrp="1"/>
          </p:cNvSpPr>
          <p:nvPr>
            <p:ph type="ftr" sz="quarter" idx="11"/>
          </p:nvPr>
        </p:nvSpPr>
        <p:spPr/>
        <p:txBody>
          <a:bodyPr/>
          <a:lstStyle>
            <a:lvl1pPr>
              <a:defRPr/>
            </a:lvl1pPr>
          </a:lstStyle>
          <a:p>
            <a:r>
              <a:rPr lang="en-US"/>
              <a:t>www.rbdict.eu   ENTER DATE</a:t>
            </a:r>
            <a:endParaRPr lang="el-GR"/>
          </a:p>
        </p:txBody>
      </p:sp>
      <p:sp>
        <p:nvSpPr>
          <p:cNvPr id="8" name="Slide Number Placeholder 5"/>
          <p:cNvSpPr>
            <a:spLocks noGrp="1"/>
          </p:cNvSpPr>
          <p:nvPr>
            <p:ph type="sldNum" sz="quarter" idx="12"/>
          </p:nvPr>
        </p:nvSpPr>
        <p:spPr/>
        <p:txBody>
          <a:bodyPr/>
          <a:lstStyle>
            <a:lvl1pPr>
              <a:defRPr/>
            </a:lvl1pPr>
          </a:lstStyle>
          <a:p>
            <a:fld id="{1755B7CC-CB5A-4FC3-ACC8-643522C851EC}" type="slidenum">
              <a:rPr lang="el-GR"/>
              <a:pPr/>
              <a:t>‹#›</a:t>
            </a:fld>
            <a:endParaRPr lang="el-G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pic>
        <p:nvPicPr>
          <p:cNvPr id="7" name="10 - Εικόνα" descr="RBDICTlogoFinal-ai.png"/>
          <p:cNvPicPr>
            <a:picLocks noChangeAspect="1"/>
          </p:cNvPicPr>
          <p:nvPr userDrawn="1"/>
        </p:nvPicPr>
        <p:blipFill>
          <a:blip r:embed="rId2" cstate="print"/>
          <a:srcRect/>
          <a:stretch>
            <a:fillRect/>
          </a:stretch>
        </p:blipFill>
        <p:spPr bwMode="auto">
          <a:xfrm>
            <a:off x="6156325" y="333375"/>
            <a:ext cx="2809875" cy="923925"/>
          </a:xfrm>
          <a:prstGeom prst="rect">
            <a:avLst/>
          </a:prstGeom>
          <a:noFill/>
          <a:ln w="9525">
            <a:noFill/>
            <a:miter lim="800000"/>
            <a:headEnd/>
            <a:tailEnd/>
          </a:ln>
        </p:spPr>
      </p:pic>
      <p:sp>
        <p:nvSpPr>
          <p:cNvPr id="2" name="Title 1"/>
          <p:cNvSpPr>
            <a:spLocks noGrp="1"/>
          </p:cNvSpPr>
          <p:nvPr>
            <p:ph type="title"/>
          </p:nvPr>
        </p:nvSpPr>
        <p:spPr>
          <a:xfrm>
            <a:off x="457200" y="273050"/>
            <a:ext cx="8229600" cy="1143000"/>
          </a:xfrm>
        </p:spPr>
        <p:txBody>
          <a:bodyPr/>
          <a:lstStyle>
            <a:lvl1pPr>
              <a:defRPr>
                <a:solidFill>
                  <a:schemeClr val="accent6">
                    <a:lumMod val="50000"/>
                  </a:schemeClr>
                </a:solidFill>
              </a:defRPr>
            </a:lvl1pPr>
            <a:extLst/>
          </a:lstStyle>
          <a:p>
            <a:r>
              <a:rPr lang="en-US" smtClean="0"/>
              <a:t>Click to edit Master title style</a:t>
            </a:r>
            <a:endParaRPr lang="en-US" dirty="0"/>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a:r>
              <a:rPr lang="en-US" dirty="0"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a:r>
              <a:rPr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solidFill>
                  <a:schemeClr val="accent6">
                    <a:lumMod val="50000"/>
                  </a:schemeClr>
                </a:solidFill>
              </a:defRPr>
            </a:lvl1pPr>
            <a:lvl2pPr>
              <a:defRPr sz="2000">
                <a:solidFill>
                  <a:schemeClr val="accent6">
                    <a:lumMod val="50000"/>
                  </a:schemeClr>
                </a:solidFill>
              </a:defRPr>
            </a:lvl2pPr>
            <a:lvl3pPr>
              <a:defRPr sz="1800">
                <a:solidFill>
                  <a:schemeClr val="accent6">
                    <a:lumMod val="50000"/>
                  </a:schemeClr>
                </a:solidFill>
              </a:defRPr>
            </a:lvl3pPr>
            <a:lvl4pPr>
              <a:defRPr sz="1600"/>
            </a:lvl4pPr>
            <a:lvl5pPr>
              <a:defRPr sz="16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solidFill>
                  <a:schemeClr val="accent6">
                    <a:lumMod val="50000"/>
                  </a:schemeClr>
                </a:solidFill>
              </a:defRPr>
            </a:lvl1pPr>
            <a:lvl2pPr>
              <a:defRPr sz="2000">
                <a:solidFill>
                  <a:schemeClr val="accent6">
                    <a:lumMod val="50000"/>
                  </a:schemeClr>
                </a:solidFill>
              </a:defRPr>
            </a:lvl2pPr>
            <a:lvl3pPr>
              <a:defRPr sz="1800">
                <a:solidFill>
                  <a:schemeClr val="accent6">
                    <a:lumMod val="50000"/>
                  </a:schemeClr>
                </a:solidFill>
              </a:defRPr>
            </a:lvl3pPr>
            <a:lvl4pPr>
              <a:defRPr sz="1600">
                <a:solidFill>
                  <a:schemeClr val="accent6">
                    <a:lumMod val="50000"/>
                  </a:schemeClr>
                </a:solidFill>
              </a:defRPr>
            </a:lvl4pPr>
            <a:lvl5pPr>
              <a:defRPr sz="1600">
                <a:solidFill>
                  <a:schemeClr val="accent6">
                    <a:lumMod val="50000"/>
                  </a:schemeClr>
                </a:solidFill>
              </a:defRPr>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8" name="Date Placeholder 6"/>
          <p:cNvSpPr>
            <a:spLocks noGrp="1"/>
          </p:cNvSpPr>
          <p:nvPr>
            <p:ph type="dt" sz="half" idx="10"/>
          </p:nvPr>
        </p:nvSpPr>
        <p:spPr/>
        <p:txBody>
          <a:bodyPr/>
          <a:lstStyle>
            <a:lvl1pPr>
              <a:defRPr/>
            </a:lvl1pPr>
            <a:extLst/>
          </a:lstStyle>
          <a:p>
            <a:pPr>
              <a:defRPr/>
            </a:pPr>
            <a:r>
              <a:rPr lang="el-GR"/>
              <a:t>ENTER EVENT, DATE</a:t>
            </a:r>
            <a:endParaRPr lang="el-GR" dirty="0"/>
          </a:p>
        </p:txBody>
      </p:sp>
      <p:sp>
        <p:nvSpPr>
          <p:cNvPr id="9" name="Footer Placeholder 7"/>
          <p:cNvSpPr>
            <a:spLocks noGrp="1"/>
          </p:cNvSpPr>
          <p:nvPr>
            <p:ph type="ftr" sz="quarter" idx="11"/>
          </p:nvPr>
        </p:nvSpPr>
        <p:spPr/>
        <p:txBody>
          <a:bodyPr/>
          <a:lstStyle>
            <a:lvl1pPr>
              <a:defRPr/>
            </a:lvl1pPr>
          </a:lstStyle>
          <a:p>
            <a:r>
              <a:rPr lang="en-US"/>
              <a:t>www.rbdict.eu   ENTER DATE</a:t>
            </a:r>
            <a:endParaRPr lang="el-GR"/>
          </a:p>
        </p:txBody>
      </p:sp>
      <p:sp>
        <p:nvSpPr>
          <p:cNvPr id="10" name="Slide Number Placeholder 8"/>
          <p:cNvSpPr>
            <a:spLocks noGrp="1"/>
          </p:cNvSpPr>
          <p:nvPr>
            <p:ph type="sldNum" sz="quarter" idx="12"/>
          </p:nvPr>
        </p:nvSpPr>
        <p:spPr/>
        <p:txBody>
          <a:bodyPr/>
          <a:lstStyle>
            <a:lvl1pPr>
              <a:defRPr/>
            </a:lvl1pPr>
          </a:lstStyle>
          <a:p>
            <a:fld id="{DB6C3C8E-A7BA-4E03-ABF1-857CE0A8D2BE}" type="slidenum">
              <a:rPr lang="el-GR"/>
              <a:pPr/>
              <a:t>‹#›</a:t>
            </a:fld>
            <a:endParaRPr lang="el-GR"/>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pic>
        <p:nvPicPr>
          <p:cNvPr id="6" name="7 - Εικόνα" descr="RBDICTlogoFinal-ai.png"/>
          <p:cNvPicPr>
            <a:picLocks noChangeAspect="1"/>
          </p:cNvPicPr>
          <p:nvPr userDrawn="1"/>
        </p:nvPicPr>
        <p:blipFill>
          <a:blip r:embed="rId2" cstate="print"/>
          <a:srcRect/>
          <a:stretch>
            <a:fillRect/>
          </a:stretch>
        </p:blipFill>
        <p:spPr bwMode="auto">
          <a:xfrm>
            <a:off x="3348038" y="188913"/>
            <a:ext cx="2809875" cy="923925"/>
          </a:xfrm>
          <a:prstGeom prst="rect">
            <a:avLst/>
          </a:prstGeom>
          <a:noFill/>
          <a:ln w="9525">
            <a:noFill/>
            <a:miter lim="800000"/>
            <a:headEnd/>
            <a:tailEnd/>
          </a:ln>
        </p:spPr>
      </p:pic>
      <p:sp>
        <p:nvSpPr>
          <p:cNvPr id="5" name="Text Placeholder 2"/>
          <p:cNvSpPr>
            <a:spLocks noGrp="1"/>
          </p:cNvSpPr>
          <p:nvPr>
            <p:ph type="body" idx="2"/>
          </p:nvPr>
        </p:nvSpPr>
        <p:spPr>
          <a:xfrm>
            <a:off x="1785918" y="1357298"/>
            <a:ext cx="6215106" cy="1285884"/>
          </a:xfrm>
        </p:spPr>
        <p:style>
          <a:lnRef idx="2">
            <a:schemeClr val="accent1"/>
          </a:lnRef>
          <a:fillRef idx="1">
            <a:schemeClr val="lt1"/>
          </a:fillRef>
          <a:effectRef idx="0">
            <a:schemeClr val="accent1"/>
          </a:effectRef>
          <a:fontRef idx="none"/>
        </p:style>
        <p:txBody>
          <a:bodyPr>
            <a:normAutofit/>
          </a:bodyPr>
          <a:lstStyle>
            <a:lvl1pPr marL="0" indent="0" algn="ctr">
              <a:buNone/>
              <a:defRPr sz="3600">
                <a:solidFill>
                  <a:schemeClr val="accent6">
                    <a:lumMod val="50000"/>
                  </a:schemeClr>
                </a:solidFill>
                <a:effectLst>
                  <a:outerShdw blurRad="38100" dist="38100" dir="2700000" algn="tl">
                    <a:srgbClr val="000000">
                      <a:alpha val="43137"/>
                    </a:srgbClr>
                  </a:outerShdw>
                </a:effectLst>
              </a:defRPr>
            </a:lvl1pPr>
            <a:lvl2pPr>
              <a:buNone/>
              <a:defRPr sz="1200"/>
            </a:lvl2pPr>
            <a:lvl3pPr>
              <a:buNone/>
              <a:defRPr sz="1000"/>
            </a:lvl3pPr>
            <a:lvl4pPr>
              <a:buNone/>
              <a:defRPr sz="900"/>
            </a:lvl4pPr>
            <a:lvl5pPr>
              <a:buNone/>
              <a:defRPr sz="900"/>
            </a:lvl5pPr>
            <a:extLst/>
          </a:lstStyle>
          <a:p>
            <a:pPr lvl="0"/>
            <a:r>
              <a:rPr lang="en-US" smtClean="0"/>
              <a:t>Click to edit Master text styles</a:t>
            </a:r>
          </a:p>
        </p:txBody>
      </p:sp>
      <p:sp>
        <p:nvSpPr>
          <p:cNvPr id="9" name="Content Placeholder 4"/>
          <p:cNvSpPr>
            <a:spLocks noGrp="1"/>
          </p:cNvSpPr>
          <p:nvPr>
            <p:ph sz="quarter" idx="13"/>
          </p:nvPr>
        </p:nvSpPr>
        <p:spPr>
          <a:xfrm>
            <a:off x="714348" y="3214686"/>
            <a:ext cx="3468684" cy="2584441"/>
          </a:xfrm>
          <a:ln>
            <a:noFill/>
            <a:prstDash val="sysDash"/>
            <a:miter lim="800000"/>
          </a:ln>
        </p:spPr>
        <p:txBody>
          <a:bodyPr/>
          <a:lstStyle>
            <a:lvl1pPr>
              <a:buNone/>
              <a:defRPr sz="1600" baseline="0">
                <a:solidFill>
                  <a:schemeClr val="accent6">
                    <a:lumMod val="50000"/>
                  </a:schemeClr>
                </a:solidFill>
              </a:defRPr>
            </a:lvl1pPr>
            <a:lvl2pPr>
              <a:defRPr sz="2000">
                <a:solidFill>
                  <a:schemeClr val="accent6">
                    <a:lumMod val="50000"/>
                  </a:schemeClr>
                </a:solidFill>
              </a:defRPr>
            </a:lvl2pPr>
            <a:lvl3pPr>
              <a:defRPr sz="1800">
                <a:solidFill>
                  <a:schemeClr val="accent6">
                    <a:lumMod val="50000"/>
                  </a:schemeClr>
                </a:solidFill>
              </a:defRPr>
            </a:lvl3pPr>
            <a:lvl4pPr>
              <a:defRPr sz="1600"/>
            </a:lvl4pPr>
            <a:lvl5pPr>
              <a:defRPr sz="16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10" name="Content Placeholder 5"/>
          <p:cNvSpPr>
            <a:spLocks noGrp="1"/>
          </p:cNvSpPr>
          <p:nvPr>
            <p:ph sz="quarter" idx="4"/>
          </p:nvPr>
        </p:nvSpPr>
        <p:spPr>
          <a:xfrm>
            <a:off x="4786314" y="3214686"/>
            <a:ext cx="3714776" cy="2571768"/>
          </a:xfrm>
          <a:ln>
            <a:noFill/>
            <a:prstDash val="sysDash"/>
            <a:miter lim="800000"/>
          </a:ln>
        </p:spPr>
        <p:txBody>
          <a:bodyPr/>
          <a:lstStyle>
            <a:lvl1pPr>
              <a:spcBef>
                <a:spcPts val="0"/>
              </a:spcBef>
              <a:buNone/>
              <a:defRPr sz="1600" baseline="0">
                <a:solidFill>
                  <a:schemeClr val="accent6">
                    <a:lumMod val="50000"/>
                  </a:schemeClr>
                </a:solidFill>
              </a:defRPr>
            </a:lvl1pPr>
            <a:lvl2pPr>
              <a:defRPr sz="2000">
                <a:solidFill>
                  <a:schemeClr val="accent6">
                    <a:lumMod val="50000"/>
                  </a:schemeClr>
                </a:solidFill>
              </a:defRPr>
            </a:lvl2pPr>
            <a:lvl3pPr>
              <a:defRPr sz="1800">
                <a:solidFill>
                  <a:schemeClr val="accent6">
                    <a:lumMod val="50000"/>
                  </a:schemeClr>
                </a:solidFill>
              </a:defRPr>
            </a:lvl3pPr>
            <a:lvl4pPr>
              <a:defRPr sz="1600">
                <a:solidFill>
                  <a:schemeClr val="accent6">
                    <a:lumMod val="50000"/>
                  </a:schemeClr>
                </a:solidFill>
              </a:defRPr>
            </a:lvl4pPr>
            <a:lvl5pPr>
              <a:defRPr sz="1600">
                <a:solidFill>
                  <a:schemeClr val="accent6">
                    <a:lumMod val="50000"/>
                  </a:schemeClr>
                </a:solidFill>
              </a:defRPr>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7" name="Date Placeholder 1"/>
          <p:cNvSpPr>
            <a:spLocks noGrp="1"/>
          </p:cNvSpPr>
          <p:nvPr>
            <p:ph type="dt" sz="half" idx="14"/>
          </p:nvPr>
        </p:nvSpPr>
        <p:spPr/>
        <p:txBody>
          <a:bodyPr/>
          <a:lstStyle>
            <a:lvl1pPr>
              <a:defRPr/>
            </a:lvl1pPr>
            <a:extLst/>
          </a:lstStyle>
          <a:p>
            <a:pPr>
              <a:defRPr/>
            </a:pPr>
            <a:r>
              <a:rPr lang="el-GR"/>
              <a:t>ENTER EVENT, DATE</a:t>
            </a:r>
            <a:endParaRPr lang="el-GR" dirty="0"/>
          </a:p>
        </p:txBody>
      </p:sp>
      <p:sp>
        <p:nvSpPr>
          <p:cNvPr id="8" name="Footer Placeholder 2"/>
          <p:cNvSpPr>
            <a:spLocks noGrp="1"/>
          </p:cNvSpPr>
          <p:nvPr>
            <p:ph type="ftr" sz="quarter" idx="15"/>
          </p:nvPr>
        </p:nvSpPr>
        <p:spPr/>
        <p:txBody>
          <a:bodyPr/>
          <a:lstStyle>
            <a:lvl1pPr>
              <a:defRPr/>
            </a:lvl1pPr>
          </a:lstStyle>
          <a:p>
            <a:r>
              <a:rPr lang="en-US"/>
              <a:t>www.rbdict.eu   ENTER DATE</a:t>
            </a:r>
            <a:endParaRPr lang="el-GR"/>
          </a:p>
        </p:txBody>
      </p:sp>
      <p:sp>
        <p:nvSpPr>
          <p:cNvPr id="11" name="Slide Number Placeholder 3"/>
          <p:cNvSpPr>
            <a:spLocks noGrp="1"/>
          </p:cNvSpPr>
          <p:nvPr>
            <p:ph type="sldNum" sz="quarter" idx="16"/>
          </p:nvPr>
        </p:nvSpPr>
        <p:spPr/>
        <p:txBody>
          <a:bodyPr/>
          <a:lstStyle>
            <a:lvl1pPr>
              <a:defRPr/>
            </a:lvl1pPr>
          </a:lstStyle>
          <a:p>
            <a:fld id="{B83B5310-AC4C-4912-B796-901CA900C2B8}" type="slidenum">
              <a:rPr lang="el-GR"/>
              <a:pPr/>
              <a:t>‹#›</a:t>
            </a:fld>
            <a:endParaRPr lang="el-G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pPr>
              <a:defRPr/>
            </a:pPr>
            <a:r>
              <a:rPr lang="el-GR"/>
              <a:t>ENTER EVENT, DATE</a:t>
            </a:r>
          </a:p>
        </p:txBody>
      </p:sp>
      <p:sp>
        <p:nvSpPr>
          <p:cNvPr id="5" name="Footer Placeholder 21"/>
          <p:cNvSpPr>
            <a:spLocks noGrp="1"/>
          </p:cNvSpPr>
          <p:nvPr>
            <p:ph type="ftr" sz="quarter" idx="11"/>
          </p:nvPr>
        </p:nvSpPr>
        <p:spPr/>
        <p:txBody>
          <a:bodyPr/>
          <a:lstStyle>
            <a:lvl1pPr>
              <a:defRPr/>
            </a:lvl1pPr>
          </a:lstStyle>
          <a:p>
            <a:r>
              <a:rPr lang="en-US"/>
              <a:t>www.rbdict.eu   ENTER DATE</a:t>
            </a:r>
            <a:endParaRPr lang="el-GR"/>
          </a:p>
        </p:txBody>
      </p:sp>
      <p:sp>
        <p:nvSpPr>
          <p:cNvPr id="6" name="Slide Number Placeholder 17"/>
          <p:cNvSpPr>
            <a:spLocks noGrp="1"/>
          </p:cNvSpPr>
          <p:nvPr>
            <p:ph type="sldNum" sz="quarter" idx="12"/>
          </p:nvPr>
        </p:nvSpPr>
        <p:spPr/>
        <p:txBody>
          <a:bodyPr/>
          <a:lstStyle>
            <a:lvl1pPr>
              <a:defRPr/>
            </a:lvl1pPr>
          </a:lstStyle>
          <a:p>
            <a:fld id="{ACF6E36C-0460-4A0F-B7A9-704854679376}" type="slidenum">
              <a:rPr lang="el-GR"/>
              <a:pPr/>
              <a:t>‹#›</a:t>
            </a:fld>
            <a:endParaRPr lang="el-G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500063" y="5945188"/>
            <a:ext cx="4940300" cy="9207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a:lstStyle>
            <a:extLst/>
          </a:lstStyle>
          <a:p>
            <a:pPr fontAlgn="auto">
              <a:spcBef>
                <a:spcPts val="0"/>
              </a:spcBef>
              <a:spcAft>
                <a:spcPts val="0"/>
              </a:spcAft>
              <a:defRPr/>
            </a:pPr>
            <a:endParaRPr lang="en-US">
              <a:latin typeface="+mn-lt"/>
              <a:cs typeface="+mn-cs"/>
            </a:endParaRPr>
          </a:p>
        </p:txBody>
      </p:sp>
      <p:sp>
        <p:nvSpPr>
          <p:cNvPr id="12" name="Freeform 11"/>
          <p:cNvSpPr>
            <a:spLocks/>
          </p:cNvSpPr>
          <p:nvPr/>
        </p:nvSpPr>
        <p:spPr bwMode="auto">
          <a:xfrm>
            <a:off x="485775" y="5938838"/>
            <a:ext cx="3690938"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a:lstStyle>
            <a:extLst/>
          </a:lstStyle>
          <a:p>
            <a:pPr fontAlgn="auto">
              <a:spcBef>
                <a:spcPts val="0"/>
              </a:spcBef>
              <a:spcAft>
                <a:spcPts val="0"/>
              </a:spcAft>
              <a:defRPr/>
            </a:pPr>
            <a:endParaRPr lang="en-US">
              <a:latin typeface="+mn-lt"/>
              <a:cs typeface="+mn-cs"/>
            </a:endParaRPr>
          </a:p>
        </p:txBody>
      </p:sp>
      <p:sp>
        <p:nvSpPr>
          <p:cNvPr id="14" name="Right Triangle 13"/>
          <p:cNvSpPr>
            <a:spLocks/>
          </p:cNvSpPr>
          <p:nvPr/>
        </p:nvSpPr>
        <p:spPr bwMode="auto">
          <a:xfrm>
            <a:off x="-6042" y="5791253"/>
            <a:ext cx="3402314" cy="1080868"/>
          </a:xfrm>
          <a:prstGeom prst="rtTriangle">
            <a:avLst/>
          </a:prstGeom>
          <a:blipFill>
            <a:blip r:embed="rId7"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srgbClr val="FFFFFF"/>
              </a:solidFill>
              <a:cs typeface="Arial" charset="0"/>
            </a:endParaRPr>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lang="en-US" smtClean="0"/>
              <a:t>Click to edit Master title style</a:t>
            </a:r>
            <a:endParaRPr lang="en-US"/>
          </a:p>
        </p:txBody>
      </p:sp>
      <p:sp>
        <p:nvSpPr>
          <p:cNvPr id="2057" name="Text Placeholder 29"/>
          <p:cNvSpPr>
            <a:spLocks noGrp="1"/>
          </p:cNvSpPr>
          <p:nvPr>
            <p:ph type="body" idx="1"/>
          </p:nvPr>
        </p:nvSpPr>
        <p:spPr bwMode="auto">
          <a:xfrm>
            <a:off x="457200" y="1481138"/>
            <a:ext cx="8229600" cy="452596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 name="Date Placeholder 9"/>
          <p:cNvSpPr>
            <a:spLocks noGrp="1"/>
          </p:cNvSpPr>
          <p:nvPr>
            <p:ph type="dt" sz="half" idx="2"/>
          </p:nvPr>
        </p:nvSpPr>
        <p:spPr>
          <a:xfrm>
            <a:off x="6727825" y="6408738"/>
            <a:ext cx="1919288" cy="365125"/>
          </a:xfrm>
          <a:prstGeom prst="rect">
            <a:avLst/>
          </a:prstGeom>
        </p:spPr>
        <p:txBody>
          <a:bodyPr vert="horz" anchor="b"/>
          <a:lstStyle>
            <a:lvl1pPr algn="l" eaLnBrk="1" fontAlgn="auto" latinLnBrk="0" hangingPunct="1">
              <a:spcBef>
                <a:spcPts val="0"/>
              </a:spcBef>
              <a:spcAft>
                <a:spcPts val="0"/>
              </a:spcAft>
              <a:defRPr kumimoji="0" sz="1000">
                <a:solidFill>
                  <a:schemeClr val="tx1"/>
                </a:solidFill>
                <a:latin typeface="+mn-lt"/>
                <a:cs typeface="+mn-cs"/>
              </a:defRPr>
            </a:lvl1pPr>
            <a:extLst/>
          </a:lstStyle>
          <a:p>
            <a:pPr>
              <a:defRPr/>
            </a:pPr>
            <a:r>
              <a:rPr lang="el-GR"/>
              <a:t>ENTER EVENT, DATE</a:t>
            </a:r>
          </a:p>
        </p:txBody>
      </p:sp>
      <p:sp>
        <p:nvSpPr>
          <p:cNvPr id="22" name="Footer Placeholder 21"/>
          <p:cNvSpPr>
            <a:spLocks noGrp="1"/>
          </p:cNvSpPr>
          <p:nvPr>
            <p:ph type="ftr" sz="quarter" idx="3"/>
          </p:nvPr>
        </p:nvSpPr>
        <p:spPr>
          <a:xfrm>
            <a:off x="4379913" y="6408738"/>
            <a:ext cx="2351087" cy="365125"/>
          </a:xfrm>
          <a:prstGeom prst="rect">
            <a:avLst/>
          </a:prstGeom>
        </p:spPr>
        <p:txBody>
          <a:bodyPr vert="horz" wrap="square" lIns="91440" tIns="45720" rIns="91440" bIns="45720" numCol="1" anchor="b" anchorCtr="0" compatLnSpc="1">
            <a:prstTxWarp prst="textNoShape">
              <a:avLst/>
            </a:prstTxWarp>
          </a:bodyPr>
          <a:lstStyle>
            <a:lvl1pPr algn="r">
              <a:defRPr sz="1000">
                <a:latin typeface="Lucida Sans Unicode" pitchFamily="34" charset="0"/>
              </a:defRPr>
            </a:lvl1pPr>
          </a:lstStyle>
          <a:p>
            <a:r>
              <a:rPr lang="en-US"/>
              <a:t>www.rbdict.eu   ENTER DATE</a:t>
            </a:r>
            <a:endParaRPr lang="el-GR"/>
          </a:p>
        </p:txBody>
      </p:sp>
      <p:sp>
        <p:nvSpPr>
          <p:cNvPr id="18" name="Slide Number Placeholder 17"/>
          <p:cNvSpPr>
            <a:spLocks noGrp="1"/>
          </p:cNvSpPr>
          <p:nvPr>
            <p:ph type="sldNum" sz="quarter" idx="4"/>
          </p:nvPr>
        </p:nvSpPr>
        <p:spPr>
          <a:xfrm>
            <a:off x="8647113" y="6408738"/>
            <a:ext cx="366712" cy="365125"/>
          </a:xfrm>
          <a:prstGeom prst="rect">
            <a:avLst/>
          </a:prstGeom>
        </p:spPr>
        <p:txBody>
          <a:bodyPr vert="horz" wrap="square" lIns="91440" tIns="45720" rIns="91440" bIns="45720" numCol="1" anchor="b" anchorCtr="0" compatLnSpc="1">
            <a:prstTxWarp prst="textNoShape">
              <a:avLst/>
            </a:prstTxWarp>
          </a:bodyPr>
          <a:lstStyle>
            <a:lvl1pPr algn="r">
              <a:defRPr sz="1000">
                <a:latin typeface="Lucida Sans Unicode" pitchFamily="34" charset="0"/>
              </a:defRPr>
            </a:lvl1pPr>
          </a:lstStyle>
          <a:p>
            <a:fld id="{3444A317-67AB-47B2-9B6D-B7D3CF1E7166}" type="slidenum">
              <a:rPr lang="el-GR"/>
              <a:pPr/>
              <a:t>‹#›</a:t>
            </a:fld>
            <a:endParaRPr lang="el-GR"/>
          </a:p>
        </p:txBody>
      </p:sp>
    </p:spTree>
  </p:cSld>
  <p:clrMap bg1="lt1" tx1="dk1" bg2="lt2" tx2="dk2" accent1="accent1" accent2="accent2" accent3="accent3" accent4="accent4" accent5="accent5" accent6="accent6" hlink="hlink" folHlink="folHlink"/>
  <p:sldLayoutIdLst>
    <p:sldLayoutId id="2147483694" r:id="rId1"/>
    <p:sldLayoutId id="2147483695" r:id="rId2"/>
    <p:sldLayoutId id="2147483696" r:id="rId3"/>
    <p:sldLayoutId id="2147483697" r:id="rId4"/>
    <p:sldLayoutId id="2147483693" r:id="rId5"/>
  </p:sldLayoutIdLst>
  <p:hf sldNum="0" hdr="0" dt="0"/>
  <p:txStyles>
    <p:titleStyle>
      <a:lvl1pPr algn="l" rtl="0" eaLnBrk="0" fontAlgn="base" hangingPunct="0">
        <a:spcBef>
          <a:spcPct val="0"/>
        </a:spcBef>
        <a:spcAft>
          <a:spcPct val="0"/>
        </a:spcAft>
        <a:defRPr sz="4100" b="1" kern="1200">
          <a:solidFill>
            <a:schemeClr val="tx2"/>
          </a:solidFill>
          <a:effectLst>
            <a:outerShdw blurRad="31750" dist="25400" dir="5400000" algn="tl" rotWithShape="0">
              <a:srgbClr val="000000">
                <a:alpha val="25000"/>
              </a:srgbClr>
            </a:outerShdw>
          </a:effectLst>
          <a:latin typeface="+mj-lt"/>
          <a:ea typeface="+mj-ea"/>
          <a:cs typeface="+mj-cs"/>
        </a:defRPr>
      </a:lvl1pPr>
      <a:lvl2pPr algn="l" rtl="0" eaLnBrk="0" fontAlgn="base" hangingPunct="0">
        <a:spcBef>
          <a:spcPct val="0"/>
        </a:spcBef>
        <a:spcAft>
          <a:spcPct val="0"/>
        </a:spcAft>
        <a:defRPr sz="4100" b="1">
          <a:solidFill>
            <a:schemeClr val="tx2"/>
          </a:solidFill>
          <a:latin typeface="Lucida Sans Unicode" pitchFamily="34" charset="0"/>
        </a:defRPr>
      </a:lvl2pPr>
      <a:lvl3pPr algn="l" rtl="0" eaLnBrk="0" fontAlgn="base" hangingPunct="0">
        <a:spcBef>
          <a:spcPct val="0"/>
        </a:spcBef>
        <a:spcAft>
          <a:spcPct val="0"/>
        </a:spcAft>
        <a:defRPr sz="4100" b="1">
          <a:solidFill>
            <a:schemeClr val="tx2"/>
          </a:solidFill>
          <a:latin typeface="Lucida Sans Unicode" pitchFamily="34" charset="0"/>
        </a:defRPr>
      </a:lvl3pPr>
      <a:lvl4pPr algn="l" rtl="0" eaLnBrk="0" fontAlgn="base" hangingPunct="0">
        <a:spcBef>
          <a:spcPct val="0"/>
        </a:spcBef>
        <a:spcAft>
          <a:spcPct val="0"/>
        </a:spcAft>
        <a:defRPr sz="4100" b="1">
          <a:solidFill>
            <a:schemeClr val="tx2"/>
          </a:solidFill>
          <a:latin typeface="Lucida Sans Unicode" pitchFamily="34" charset="0"/>
        </a:defRPr>
      </a:lvl4pPr>
      <a:lvl5pPr algn="l" rtl="0" eaLnBrk="0" fontAlgn="base" hangingPunct="0">
        <a:spcBef>
          <a:spcPct val="0"/>
        </a:spcBef>
        <a:spcAft>
          <a:spcPct val="0"/>
        </a:spcAft>
        <a:defRPr sz="4100" b="1">
          <a:solidFill>
            <a:schemeClr val="tx2"/>
          </a:solidFill>
          <a:latin typeface="Lucida Sans Unicode" pitchFamily="34" charset="0"/>
        </a:defRPr>
      </a:lvl5pPr>
      <a:lvl6pPr marL="457200" algn="l" rtl="0" fontAlgn="base">
        <a:spcBef>
          <a:spcPct val="0"/>
        </a:spcBef>
        <a:spcAft>
          <a:spcPct val="0"/>
        </a:spcAft>
        <a:defRPr sz="4100" b="1">
          <a:solidFill>
            <a:schemeClr val="tx2"/>
          </a:solidFill>
          <a:latin typeface="Lucida Sans Unicode" pitchFamily="34" charset="0"/>
        </a:defRPr>
      </a:lvl6pPr>
      <a:lvl7pPr marL="914400" algn="l" rtl="0" fontAlgn="base">
        <a:spcBef>
          <a:spcPct val="0"/>
        </a:spcBef>
        <a:spcAft>
          <a:spcPct val="0"/>
        </a:spcAft>
        <a:defRPr sz="4100" b="1">
          <a:solidFill>
            <a:schemeClr val="tx2"/>
          </a:solidFill>
          <a:latin typeface="Lucida Sans Unicode" pitchFamily="34" charset="0"/>
        </a:defRPr>
      </a:lvl7pPr>
      <a:lvl8pPr marL="1371600" algn="l" rtl="0" fontAlgn="base">
        <a:spcBef>
          <a:spcPct val="0"/>
        </a:spcBef>
        <a:spcAft>
          <a:spcPct val="0"/>
        </a:spcAft>
        <a:defRPr sz="4100" b="1">
          <a:solidFill>
            <a:schemeClr val="tx2"/>
          </a:solidFill>
          <a:latin typeface="Lucida Sans Unicode" pitchFamily="34" charset="0"/>
        </a:defRPr>
      </a:lvl8pPr>
      <a:lvl9pPr marL="1828800" algn="l" rtl="0" fontAlgn="base">
        <a:spcBef>
          <a:spcPct val="0"/>
        </a:spcBef>
        <a:spcAft>
          <a:spcPct val="0"/>
        </a:spcAft>
        <a:defRPr sz="4100" b="1">
          <a:solidFill>
            <a:schemeClr val="tx2"/>
          </a:solidFill>
          <a:latin typeface="Lucida Sans Unicode" pitchFamily="34" charset="0"/>
        </a:defRPr>
      </a:lvl9pPr>
      <a:extLst/>
    </p:titleStyle>
    <p:bodyStyle>
      <a:lvl1pPr marL="365125" indent="-255588" algn="l" rtl="0" eaLnBrk="0" fontAlgn="base" hangingPunct="0">
        <a:spcBef>
          <a:spcPts val="400"/>
        </a:spcBef>
        <a:spcAft>
          <a:spcPct val="0"/>
        </a:spcAft>
        <a:buClr>
          <a:schemeClr val="accent1"/>
        </a:buClr>
        <a:buSzPct val="68000"/>
        <a:buFont typeface="Wingdings 3" pitchFamily="18" charset="2"/>
        <a:buChar char=""/>
        <a:defRPr sz="2700" kern="1200">
          <a:solidFill>
            <a:schemeClr val="tx1"/>
          </a:solidFill>
          <a:latin typeface="+mn-lt"/>
          <a:ea typeface="+mn-ea"/>
          <a:cs typeface="+mn-cs"/>
        </a:defRPr>
      </a:lvl1pPr>
      <a:lvl2pPr marL="620713" indent="-228600" algn="l" rtl="0" eaLnBrk="0" fontAlgn="base" hangingPunct="0">
        <a:spcBef>
          <a:spcPts val="325"/>
        </a:spcBef>
        <a:spcAft>
          <a:spcPct val="0"/>
        </a:spcAft>
        <a:buClr>
          <a:schemeClr val="accent1"/>
        </a:buClr>
        <a:buFont typeface="Verdana" pitchFamily="34" charset="0"/>
        <a:buChar char="◦"/>
        <a:defRPr sz="2300" kern="1200">
          <a:solidFill>
            <a:schemeClr val="tx1"/>
          </a:solidFill>
          <a:latin typeface="+mn-lt"/>
          <a:ea typeface="+mn-ea"/>
          <a:cs typeface="+mn-cs"/>
        </a:defRPr>
      </a:lvl2pPr>
      <a:lvl3pPr marL="858838" indent="-228600" algn="l" rtl="0" eaLnBrk="0" fontAlgn="base" hangingPunct="0">
        <a:spcBef>
          <a:spcPts val="350"/>
        </a:spcBef>
        <a:spcAft>
          <a:spcPct val="0"/>
        </a:spcAft>
        <a:buClr>
          <a:schemeClr val="accent2"/>
        </a:buClr>
        <a:buSzPct val="100000"/>
        <a:buFont typeface="Wingdings 2" pitchFamily="18" charset="2"/>
        <a:buChar char=""/>
        <a:defRPr sz="2100" kern="1200">
          <a:solidFill>
            <a:schemeClr val="tx1"/>
          </a:solidFill>
          <a:latin typeface="+mn-lt"/>
          <a:ea typeface="+mn-ea"/>
          <a:cs typeface="+mn-cs"/>
        </a:defRPr>
      </a:lvl3pPr>
      <a:lvl4pPr marL="1143000" indent="-228600" algn="l" rtl="0" eaLnBrk="0" fontAlgn="base" hangingPunct="0">
        <a:spcBef>
          <a:spcPts val="350"/>
        </a:spcBef>
        <a:spcAft>
          <a:spcPct val="0"/>
        </a:spcAft>
        <a:buClr>
          <a:schemeClr val="accent2"/>
        </a:buClr>
        <a:buFont typeface="Wingdings 2" pitchFamily="18" charset="2"/>
        <a:buChar char=""/>
        <a:defRPr sz="1900" kern="1200">
          <a:solidFill>
            <a:schemeClr val="tx1"/>
          </a:solidFill>
          <a:latin typeface="+mn-lt"/>
          <a:ea typeface="+mn-ea"/>
          <a:cs typeface="+mn-cs"/>
        </a:defRPr>
      </a:lvl4pPr>
      <a:lvl5pPr marL="1371600" indent="-228600" algn="l" rtl="0" eaLnBrk="0" fontAlgn="base" hangingPunct="0">
        <a:spcBef>
          <a:spcPts val="350"/>
        </a:spcBef>
        <a:spcAft>
          <a:spcPct val="0"/>
        </a:spcAft>
        <a:buClr>
          <a:schemeClr val="accent2"/>
        </a:buClr>
        <a:buFont typeface="Wingdings 2" pitchFamily="18" charset="2"/>
        <a:buChar char=""/>
        <a:defRPr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pPr eaLnBrk="1" fontAlgn="auto" hangingPunct="1">
              <a:spcAft>
                <a:spcPts val="0"/>
              </a:spcAft>
              <a:defRPr/>
            </a:pPr>
            <a:r>
              <a:rPr lang="bg-BG" dirty="0" smtClean="0"/>
              <a:t>“</a:t>
            </a:r>
            <a:r>
              <a:rPr lang="en-US" dirty="0" smtClean="0"/>
              <a:t>Regional Business Development through the use of Information and Communication Technologies</a:t>
            </a:r>
            <a:r>
              <a:rPr lang="bg-BG" dirty="0" smtClean="0"/>
              <a:t>”</a:t>
            </a:r>
            <a:r>
              <a:rPr lang="en-US" dirty="0" smtClean="0"/>
              <a:t> Project</a:t>
            </a:r>
            <a:endParaRPr lang="el-GR" dirty="0"/>
          </a:p>
        </p:txBody>
      </p:sp>
      <p:sp>
        <p:nvSpPr>
          <p:cNvPr id="7171" name="Subtitle 2"/>
          <p:cNvSpPr>
            <a:spLocks noGrp="1"/>
          </p:cNvSpPr>
          <p:nvPr>
            <p:ph type="subTitle" idx="1"/>
          </p:nvPr>
        </p:nvSpPr>
        <p:spPr>
          <a:xfrm>
            <a:off x="714375" y="3357563"/>
            <a:ext cx="7772400" cy="1071562"/>
          </a:xfrm>
        </p:spPr>
        <p:txBody>
          <a:bodyPr/>
          <a:lstStyle/>
          <a:p>
            <a:pPr marR="0" algn="ctr" eaLnBrk="1" hangingPunct="1"/>
            <a:r>
              <a:rPr lang="en-US" dirty="0" smtClean="0"/>
              <a:t>Self Assessment using the Business Excellence Model of EFQM</a:t>
            </a:r>
            <a:endParaRPr lang="bg-BG" dirty="0" smtClean="0"/>
          </a:p>
          <a:p>
            <a:pPr marR="0" algn="ctr" eaLnBrk="1" hangingPunct="1"/>
            <a:r>
              <a:rPr lang="bg-BG" dirty="0" smtClean="0"/>
              <a:t> </a:t>
            </a:r>
            <a:endParaRPr lang="el-GR" dirty="0" smtClean="0"/>
          </a:p>
        </p:txBody>
      </p:sp>
    </p:spTree>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a:buNone/>
            </a:pPr>
            <a:endParaRPr lang="en-US" sz="2500" dirty="0" smtClean="0"/>
          </a:p>
          <a:p>
            <a:pPr>
              <a:buNone/>
            </a:pPr>
            <a:r>
              <a:rPr lang="en-US" sz="2500" dirty="0" smtClean="0"/>
              <a:t>The EFQM Excellence Model© is applied through a process of self-assessment which is now widely </a:t>
            </a:r>
            <a:r>
              <a:rPr lang="en-US" sz="2500" dirty="0" err="1" smtClean="0"/>
              <a:t>recognised</a:t>
            </a:r>
            <a:r>
              <a:rPr lang="en-US" sz="2500" dirty="0" smtClean="0"/>
              <a:t> as an essential management tool and a proven method of securing continuous improvement for any </a:t>
            </a:r>
            <a:r>
              <a:rPr lang="en-US" sz="2500" dirty="0" err="1" smtClean="0"/>
              <a:t>organisation</a:t>
            </a:r>
            <a:r>
              <a:rPr lang="en-US" sz="2500" dirty="0" smtClean="0"/>
              <a:t> wishing to achieve challenging goals. Self assessment allows an </a:t>
            </a:r>
            <a:r>
              <a:rPr lang="en-US" sz="2500" dirty="0" err="1" smtClean="0"/>
              <a:t>organisation</a:t>
            </a:r>
            <a:r>
              <a:rPr lang="en-US" sz="2500" dirty="0" smtClean="0"/>
              <a:t> to identify strengths and opportunities for improvement by focusing on the relationships between people, processes and results.</a:t>
            </a:r>
            <a:endParaRPr lang="bg-BG" sz="2500" dirty="0"/>
          </a:p>
        </p:txBody>
      </p:sp>
      <p:sp>
        <p:nvSpPr>
          <p:cNvPr id="3" name="Title 2"/>
          <p:cNvSpPr>
            <a:spLocks noGrp="1"/>
          </p:cNvSpPr>
          <p:nvPr>
            <p:ph type="title"/>
          </p:nvPr>
        </p:nvSpPr>
        <p:spPr/>
        <p:txBody>
          <a:bodyPr>
            <a:normAutofit/>
          </a:bodyPr>
          <a:lstStyle/>
          <a:p>
            <a:r>
              <a:rPr lang="en-US" sz="3700" dirty="0" smtClean="0"/>
              <a:t>Self Assessment</a:t>
            </a:r>
            <a:endParaRPr lang="bg-BG" sz="3700" dirty="0"/>
          </a:p>
        </p:txBody>
      </p:sp>
      <p:sp>
        <p:nvSpPr>
          <p:cNvPr id="4" name="Footer Placeholder 3"/>
          <p:cNvSpPr>
            <a:spLocks noGrp="1"/>
          </p:cNvSpPr>
          <p:nvPr>
            <p:ph type="ftr" sz="quarter" idx="11"/>
          </p:nvPr>
        </p:nvSpPr>
        <p:spPr/>
        <p:txBody>
          <a:bodyPr/>
          <a:lstStyle/>
          <a:p>
            <a:r>
              <a:rPr lang="en-US" smtClean="0"/>
              <a:t>www.rbdict.eu   ENTER DATE</a:t>
            </a:r>
            <a:endParaRPr lang="el-G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a:buNone/>
            </a:pPr>
            <a:endParaRPr lang="en-US" sz="2500" dirty="0" smtClean="0"/>
          </a:p>
          <a:p>
            <a:pPr>
              <a:buNone/>
            </a:pPr>
            <a:r>
              <a:rPr lang="en-US" sz="2500" dirty="0" smtClean="0"/>
              <a:t>There are many methods of </a:t>
            </a:r>
            <a:r>
              <a:rPr lang="en-US" sz="2500" dirty="0" err="1" smtClean="0"/>
              <a:t>selfassessment</a:t>
            </a:r>
            <a:r>
              <a:rPr lang="en-US" sz="2500" dirty="0" smtClean="0"/>
              <a:t> and these broadly fall into three groups:</a:t>
            </a:r>
          </a:p>
          <a:p>
            <a:r>
              <a:rPr lang="en-US" sz="2500" dirty="0" smtClean="0"/>
              <a:t>Simple perception based approaches (e.g. matrices or questionnaires) which use the nine main criteria only of the EFQM Excellence Model.</a:t>
            </a:r>
          </a:p>
          <a:p>
            <a:r>
              <a:rPr lang="en-US" sz="2500" dirty="0" smtClean="0"/>
              <a:t>Facilitated workshop approaches which apply the nine criteria and in many cases the thirty two sub-criterion elements of the EFQM Excellence Model.</a:t>
            </a:r>
          </a:p>
        </p:txBody>
      </p:sp>
      <p:sp>
        <p:nvSpPr>
          <p:cNvPr id="3" name="Title 2"/>
          <p:cNvSpPr>
            <a:spLocks noGrp="1"/>
          </p:cNvSpPr>
          <p:nvPr>
            <p:ph type="title"/>
          </p:nvPr>
        </p:nvSpPr>
        <p:spPr/>
        <p:txBody>
          <a:bodyPr>
            <a:normAutofit/>
          </a:bodyPr>
          <a:lstStyle/>
          <a:p>
            <a:r>
              <a:rPr lang="en-US" sz="3700" dirty="0" smtClean="0"/>
              <a:t>Self Assessment</a:t>
            </a:r>
            <a:endParaRPr lang="bg-BG" sz="3700" dirty="0"/>
          </a:p>
        </p:txBody>
      </p:sp>
      <p:sp>
        <p:nvSpPr>
          <p:cNvPr id="4" name="Footer Placeholder 3"/>
          <p:cNvSpPr>
            <a:spLocks noGrp="1"/>
          </p:cNvSpPr>
          <p:nvPr>
            <p:ph type="ftr" sz="quarter" idx="11"/>
          </p:nvPr>
        </p:nvSpPr>
        <p:spPr/>
        <p:txBody>
          <a:bodyPr/>
          <a:lstStyle/>
          <a:p>
            <a:r>
              <a:rPr lang="en-US" smtClean="0"/>
              <a:t>www.rbdict.eu   ENTER DATE</a:t>
            </a:r>
            <a:endParaRPr lang="el-G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endParaRPr lang="en-US" sz="2500" dirty="0" smtClean="0"/>
          </a:p>
          <a:p>
            <a:r>
              <a:rPr lang="en-US" sz="2500" dirty="0" smtClean="0"/>
              <a:t>Awards submission or simulation methods which use the full EFQM Excellence Model© to </a:t>
            </a:r>
            <a:r>
              <a:rPr lang="en-US" sz="2500" dirty="0" err="1" smtClean="0"/>
              <a:t>subcriterion</a:t>
            </a:r>
            <a:r>
              <a:rPr lang="en-US" sz="2500" dirty="0" smtClean="0"/>
              <a:t> elements level.</a:t>
            </a:r>
            <a:endParaRPr lang="bg-BG" sz="2500" dirty="0" smtClean="0"/>
          </a:p>
          <a:p>
            <a:endParaRPr lang="en-US" dirty="0" smtClean="0"/>
          </a:p>
          <a:p>
            <a:endParaRPr lang="bg-BG" dirty="0"/>
          </a:p>
        </p:txBody>
      </p:sp>
      <p:sp>
        <p:nvSpPr>
          <p:cNvPr id="3" name="Title 2"/>
          <p:cNvSpPr>
            <a:spLocks noGrp="1"/>
          </p:cNvSpPr>
          <p:nvPr>
            <p:ph type="title"/>
          </p:nvPr>
        </p:nvSpPr>
        <p:spPr/>
        <p:txBody>
          <a:bodyPr>
            <a:normAutofit/>
          </a:bodyPr>
          <a:lstStyle/>
          <a:p>
            <a:r>
              <a:rPr lang="en-US" sz="3700" dirty="0" smtClean="0"/>
              <a:t>Self Assessment</a:t>
            </a:r>
            <a:endParaRPr lang="bg-BG" sz="3700" dirty="0"/>
          </a:p>
        </p:txBody>
      </p:sp>
      <p:sp>
        <p:nvSpPr>
          <p:cNvPr id="4" name="Footer Placeholder 3"/>
          <p:cNvSpPr>
            <a:spLocks noGrp="1"/>
          </p:cNvSpPr>
          <p:nvPr>
            <p:ph type="ftr" sz="quarter" idx="11"/>
          </p:nvPr>
        </p:nvSpPr>
        <p:spPr/>
        <p:txBody>
          <a:bodyPr/>
          <a:lstStyle/>
          <a:p>
            <a:r>
              <a:rPr lang="en-US" smtClean="0"/>
              <a:t>www.rbdict.eu   ENTER DATE</a:t>
            </a:r>
            <a:endParaRPr lang="el-G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a:buNone/>
            </a:pPr>
            <a:endParaRPr lang="en-US" sz="2500" dirty="0" smtClean="0"/>
          </a:p>
          <a:p>
            <a:pPr>
              <a:buNone/>
            </a:pPr>
            <a:r>
              <a:rPr lang="en-US" sz="2500" dirty="0" smtClean="0"/>
              <a:t>Information is required about how the </a:t>
            </a:r>
            <a:r>
              <a:rPr lang="en-US" sz="2500" dirty="0" err="1" smtClean="0"/>
              <a:t>organisation</a:t>
            </a:r>
            <a:r>
              <a:rPr lang="en-US" sz="2500" dirty="0" smtClean="0"/>
              <a:t> approaches each sub-criterion element of the EFQM Excellence Model© and this requires consideration of:</a:t>
            </a:r>
          </a:p>
          <a:p>
            <a:r>
              <a:rPr lang="en-US" sz="2500" dirty="0" smtClean="0"/>
              <a:t>(</a:t>
            </a:r>
            <a:r>
              <a:rPr lang="en-US" sz="2500" dirty="0" err="1" smtClean="0"/>
              <a:t>i</a:t>
            </a:r>
            <a:r>
              <a:rPr lang="en-US" sz="2500" dirty="0" smtClean="0"/>
              <a:t>) the approach taken - details of the methods or processes used to address the sub-criterion elements should be provided together with the rationale for the approach and how linkages are made with policy and strategy and other criteria within the Model;</a:t>
            </a:r>
            <a:endParaRPr lang="bg-BG" sz="2500" dirty="0"/>
          </a:p>
        </p:txBody>
      </p:sp>
      <p:sp>
        <p:nvSpPr>
          <p:cNvPr id="3" name="Title 2"/>
          <p:cNvSpPr>
            <a:spLocks noGrp="1"/>
          </p:cNvSpPr>
          <p:nvPr>
            <p:ph type="title"/>
          </p:nvPr>
        </p:nvSpPr>
        <p:spPr/>
        <p:txBody>
          <a:bodyPr>
            <a:normAutofit fontScale="90000"/>
          </a:bodyPr>
          <a:lstStyle/>
          <a:p>
            <a:r>
              <a:rPr lang="en-US" sz="3700" dirty="0" smtClean="0"/>
              <a:t>Preparing Submission – </a:t>
            </a:r>
            <a:br>
              <a:rPr lang="en-US" sz="3700" dirty="0" smtClean="0"/>
            </a:br>
            <a:r>
              <a:rPr lang="en-US" sz="3700" dirty="0" smtClean="0"/>
              <a:t>Enabler Criteria</a:t>
            </a:r>
            <a:endParaRPr lang="bg-BG" sz="3700" dirty="0"/>
          </a:p>
        </p:txBody>
      </p:sp>
      <p:sp>
        <p:nvSpPr>
          <p:cNvPr id="4" name="Footer Placeholder 3"/>
          <p:cNvSpPr>
            <a:spLocks noGrp="1"/>
          </p:cNvSpPr>
          <p:nvPr>
            <p:ph type="ftr" sz="quarter" idx="11"/>
          </p:nvPr>
        </p:nvSpPr>
        <p:spPr/>
        <p:txBody>
          <a:bodyPr/>
          <a:lstStyle/>
          <a:p>
            <a:r>
              <a:rPr lang="en-US" smtClean="0"/>
              <a:t>www.rbdict.eu   ENTER DATE</a:t>
            </a:r>
            <a:endParaRPr lang="el-G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sz="2500" dirty="0" smtClean="0"/>
              <a:t>(ii) the extent to which the approach has been deployed - vertically through all levels of the </a:t>
            </a:r>
            <a:r>
              <a:rPr lang="en-US" sz="2500" dirty="0" err="1" smtClean="0"/>
              <a:t>organisation</a:t>
            </a:r>
            <a:r>
              <a:rPr lang="en-US" sz="2500" dirty="0" smtClean="0"/>
              <a:t> and horizontally through all areas and activities. Ideally, numerical evidence should be provided and proof that the deployment has been systematic;</a:t>
            </a:r>
          </a:p>
          <a:p>
            <a:r>
              <a:rPr lang="en-US" sz="2500" dirty="0" smtClean="0"/>
              <a:t>(iii) the steps in place to assess and review the approach and deployment. Emphasis here should be placed on measurements taken, ways in which learning is acquired and steps taken to implement improvements.</a:t>
            </a:r>
            <a:endParaRPr lang="bg-BG" sz="2500" dirty="0"/>
          </a:p>
        </p:txBody>
      </p:sp>
      <p:sp>
        <p:nvSpPr>
          <p:cNvPr id="3" name="Title 2"/>
          <p:cNvSpPr>
            <a:spLocks noGrp="1"/>
          </p:cNvSpPr>
          <p:nvPr>
            <p:ph type="title"/>
          </p:nvPr>
        </p:nvSpPr>
        <p:spPr/>
        <p:txBody>
          <a:bodyPr>
            <a:normAutofit fontScale="90000"/>
          </a:bodyPr>
          <a:lstStyle/>
          <a:p>
            <a:r>
              <a:rPr lang="en-US" sz="3700" dirty="0" smtClean="0"/>
              <a:t>Preparing Submission – </a:t>
            </a:r>
            <a:br>
              <a:rPr lang="en-US" sz="3700" dirty="0" smtClean="0"/>
            </a:br>
            <a:r>
              <a:rPr lang="en-US" sz="3700" dirty="0" smtClean="0"/>
              <a:t>Enabler </a:t>
            </a:r>
            <a:r>
              <a:rPr lang="en-US" sz="3700" dirty="0" smtClean="0"/>
              <a:t>Criteria</a:t>
            </a:r>
            <a:endParaRPr lang="bg-BG" sz="3700" dirty="0"/>
          </a:p>
        </p:txBody>
      </p:sp>
      <p:sp>
        <p:nvSpPr>
          <p:cNvPr id="4" name="Footer Placeholder 3"/>
          <p:cNvSpPr>
            <a:spLocks noGrp="1"/>
          </p:cNvSpPr>
          <p:nvPr>
            <p:ph type="ftr" sz="quarter" idx="11"/>
          </p:nvPr>
        </p:nvSpPr>
        <p:spPr/>
        <p:txBody>
          <a:bodyPr/>
          <a:lstStyle/>
          <a:p>
            <a:r>
              <a:rPr lang="en-US" smtClean="0"/>
              <a:t>www.rbdict.eu   ENTER DATE</a:t>
            </a:r>
            <a:endParaRPr lang="el-G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a:buNone/>
            </a:pPr>
            <a:endParaRPr lang="en-US" dirty="0" smtClean="0"/>
          </a:p>
          <a:p>
            <a:pPr>
              <a:buNone/>
            </a:pPr>
            <a:r>
              <a:rPr lang="en-US" sz="2500" dirty="0" smtClean="0"/>
              <a:t>Information is required on what the </a:t>
            </a:r>
            <a:r>
              <a:rPr lang="en-US" sz="2500" dirty="0" err="1" smtClean="0"/>
              <a:t>organisation</a:t>
            </a:r>
            <a:r>
              <a:rPr lang="en-US" sz="2500" dirty="0" smtClean="0"/>
              <a:t> is achieving with respect to each of the customer, people, society and key performance results sub-criterion elements of the EFQM Excellence Model©. You should provide concise and factual information which includes:</a:t>
            </a:r>
            <a:endParaRPr lang="bg-BG" sz="2500" dirty="0"/>
          </a:p>
        </p:txBody>
      </p:sp>
      <p:sp>
        <p:nvSpPr>
          <p:cNvPr id="3" name="Title 2"/>
          <p:cNvSpPr>
            <a:spLocks noGrp="1"/>
          </p:cNvSpPr>
          <p:nvPr>
            <p:ph type="title"/>
          </p:nvPr>
        </p:nvSpPr>
        <p:spPr/>
        <p:txBody>
          <a:bodyPr>
            <a:normAutofit/>
          </a:bodyPr>
          <a:lstStyle/>
          <a:p>
            <a:r>
              <a:rPr lang="en-US" sz="3300" dirty="0" smtClean="0"/>
              <a:t>Preparing Submission – </a:t>
            </a:r>
            <a:br>
              <a:rPr lang="en-US" sz="3300" dirty="0" smtClean="0"/>
            </a:br>
            <a:r>
              <a:rPr lang="en-US" sz="3300" dirty="0" smtClean="0"/>
              <a:t> Results Criteria</a:t>
            </a:r>
            <a:endParaRPr lang="bg-BG" sz="3300" dirty="0"/>
          </a:p>
        </p:txBody>
      </p:sp>
      <p:sp>
        <p:nvSpPr>
          <p:cNvPr id="4" name="Footer Placeholder 3"/>
          <p:cNvSpPr>
            <a:spLocks noGrp="1"/>
          </p:cNvSpPr>
          <p:nvPr>
            <p:ph type="ftr" sz="quarter" idx="11"/>
          </p:nvPr>
        </p:nvSpPr>
        <p:spPr/>
        <p:txBody>
          <a:bodyPr/>
          <a:lstStyle/>
          <a:p>
            <a:r>
              <a:rPr lang="en-US" smtClean="0"/>
              <a:t>www.rbdict.eu   ENTER DATE</a:t>
            </a:r>
            <a:endParaRPr lang="el-G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endParaRPr lang="en-US" dirty="0" smtClean="0"/>
          </a:p>
          <a:p>
            <a:r>
              <a:rPr lang="en-US" sz="2500" dirty="0" smtClean="0"/>
              <a:t>(</a:t>
            </a:r>
            <a:r>
              <a:rPr lang="en-US" sz="2500" dirty="0" err="1" smtClean="0"/>
              <a:t>i</a:t>
            </a:r>
            <a:r>
              <a:rPr lang="en-US" sz="2500" dirty="0" smtClean="0"/>
              <a:t>) the key parameters your </a:t>
            </a:r>
            <a:r>
              <a:rPr lang="en-US" sz="2500" dirty="0" err="1" smtClean="0"/>
              <a:t>organisation</a:t>
            </a:r>
            <a:r>
              <a:rPr lang="en-US" sz="2500" dirty="0" smtClean="0"/>
              <a:t> uses to measure results and achievements. For each parameter trends of data are required and this can cover up to five years performance to highlight:</a:t>
            </a:r>
          </a:p>
          <a:p>
            <a:pPr>
              <a:buNone/>
            </a:pPr>
            <a:r>
              <a:rPr lang="en-US" sz="2500" dirty="0" smtClean="0"/>
              <a:t>- your </a:t>
            </a:r>
            <a:r>
              <a:rPr lang="en-US" sz="2500" dirty="0" err="1" smtClean="0"/>
              <a:t>organisation’s</a:t>
            </a:r>
            <a:r>
              <a:rPr lang="en-US" sz="2500" dirty="0" smtClean="0"/>
              <a:t> actual performance;</a:t>
            </a:r>
          </a:p>
          <a:p>
            <a:pPr>
              <a:buNone/>
            </a:pPr>
            <a:r>
              <a:rPr lang="en-US" sz="2500" dirty="0" smtClean="0"/>
              <a:t>- your </a:t>
            </a:r>
            <a:r>
              <a:rPr lang="en-US" sz="2500" dirty="0" err="1" smtClean="0"/>
              <a:t>organisation’s</a:t>
            </a:r>
            <a:r>
              <a:rPr lang="en-US" sz="2500" dirty="0" smtClean="0"/>
              <a:t> own targets and wherever possible the performance of competitors together with the results of “best in class” </a:t>
            </a:r>
            <a:r>
              <a:rPr lang="en-US" sz="2500" dirty="0" err="1" smtClean="0"/>
              <a:t>organisations</a:t>
            </a:r>
            <a:r>
              <a:rPr lang="en-US" sz="2500" dirty="0" smtClean="0"/>
              <a:t>.</a:t>
            </a:r>
            <a:endParaRPr lang="bg-BG" sz="2500" dirty="0"/>
          </a:p>
        </p:txBody>
      </p:sp>
      <p:sp>
        <p:nvSpPr>
          <p:cNvPr id="3" name="Title 2"/>
          <p:cNvSpPr>
            <a:spLocks noGrp="1"/>
          </p:cNvSpPr>
          <p:nvPr>
            <p:ph type="title"/>
          </p:nvPr>
        </p:nvSpPr>
        <p:spPr/>
        <p:txBody>
          <a:bodyPr>
            <a:normAutofit/>
          </a:bodyPr>
          <a:lstStyle/>
          <a:p>
            <a:r>
              <a:rPr lang="en-US" sz="3300" dirty="0" smtClean="0"/>
              <a:t>Preparing Submission – </a:t>
            </a:r>
            <a:br>
              <a:rPr lang="en-US" sz="3300" dirty="0" smtClean="0"/>
            </a:br>
            <a:r>
              <a:rPr lang="en-US" sz="3300" dirty="0" smtClean="0"/>
              <a:t> Results Criteria</a:t>
            </a:r>
            <a:endParaRPr lang="bg-BG" sz="3300" dirty="0"/>
          </a:p>
        </p:txBody>
      </p:sp>
      <p:sp>
        <p:nvSpPr>
          <p:cNvPr id="4" name="Footer Placeholder 3"/>
          <p:cNvSpPr>
            <a:spLocks noGrp="1"/>
          </p:cNvSpPr>
          <p:nvPr>
            <p:ph type="ftr" sz="quarter" idx="11"/>
          </p:nvPr>
        </p:nvSpPr>
        <p:spPr/>
        <p:txBody>
          <a:bodyPr/>
          <a:lstStyle/>
          <a:p>
            <a:r>
              <a:rPr lang="en-US" smtClean="0"/>
              <a:t>www.rbdict.eu   ENTER DATE</a:t>
            </a:r>
            <a:endParaRPr lang="el-G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endParaRPr lang="en-US" dirty="0" smtClean="0"/>
          </a:p>
          <a:p>
            <a:r>
              <a:rPr lang="en-US" sz="2500" dirty="0" smtClean="0"/>
              <a:t>(ii) the rationale behind each of the parameters presented and how they cover the range of your </a:t>
            </a:r>
            <a:r>
              <a:rPr lang="en-US" sz="2500" dirty="0" err="1" smtClean="0"/>
              <a:t>organisation’s</a:t>
            </a:r>
            <a:r>
              <a:rPr lang="en-US" sz="2500" dirty="0" smtClean="0"/>
              <a:t> activities. The scope of the results is an important consideration for the assessors.</a:t>
            </a:r>
          </a:p>
          <a:p>
            <a:r>
              <a:rPr lang="en-US" sz="2500" dirty="0" smtClean="0"/>
              <a:t>(iii) evidence is required of the relative importance of each of the results criteria and in the case of any financial results (sub-criterion elements 9a or 9b) data may be presented in the form of an index rather than in absolute terms to avoid disclosing sensitive information.</a:t>
            </a:r>
            <a:endParaRPr lang="bg-BG" sz="2500" dirty="0"/>
          </a:p>
        </p:txBody>
      </p:sp>
      <p:sp>
        <p:nvSpPr>
          <p:cNvPr id="3" name="Title 2"/>
          <p:cNvSpPr>
            <a:spLocks noGrp="1"/>
          </p:cNvSpPr>
          <p:nvPr>
            <p:ph type="title"/>
          </p:nvPr>
        </p:nvSpPr>
        <p:spPr/>
        <p:txBody>
          <a:bodyPr>
            <a:normAutofit/>
          </a:bodyPr>
          <a:lstStyle/>
          <a:p>
            <a:r>
              <a:rPr lang="en-US" sz="3300" dirty="0" smtClean="0"/>
              <a:t>Preparing Submission – </a:t>
            </a:r>
            <a:br>
              <a:rPr lang="en-US" sz="3300" dirty="0" smtClean="0"/>
            </a:br>
            <a:r>
              <a:rPr lang="en-US" sz="3300" dirty="0" smtClean="0"/>
              <a:t> Results Criteria</a:t>
            </a:r>
            <a:endParaRPr lang="bg-BG" sz="3300" dirty="0"/>
          </a:p>
        </p:txBody>
      </p:sp>
      <p:sp>
        <p:nvSpPr>
          <p:cNvPr id="4" name="Footer Placeholder 3"/>
          <p:cNvSpPr>
            <a:spLocks noGrp="1"/>
          </p:cNvSpPr>
          <p:nvPr>
            <p:ph type="ftr" sz="quarter" idx="11"/>
          </p:nvPr>
        </p:nvSpPr>
        <p:spPr/>
        <p:txBody>
          <a:bodyPr/>
          <a:lstStyle/>
          <a:p>
            <a:r>
              <a:rPr lang="en-US" smtClean="0"/>
              <a:t>www.rbdict.eu   ENTER DATE</a:t>
            </a:r>
            <a:endParaRPr lang="el-G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endParaRPr lang="en-US" dirty="0" smtClean="0"/>
          </a:p>
          <a:p>
            <a:r>
              <a:rPr lang="en-US" sz="2500" dirty="0" smtClean="0"/>
              <a:t>(iv) to allow comparisons to be made it would be helpful if you can please provide a single chart for each key parameter showing trends of performance together with a brief commentary which demonstrates your understanding of significant features of the presented data.</a:t>
            </a:r>
            <a:endParaRPr lang="bg-BG" sz="2500" dirty="0"/>
          </a:p>
        </p:txBody>
      </p:sp>
      <p:sp>
        <p:nvSpPr>
          <p:cNvPr id="3" name="Title 2"/>
          <p:cNvSpPr>
            <a:spLocks noGrp="1"/>
          </p:cNvSpPr>
          <p:nvPr>
            <p:ph type="title"/>
          </p:nvPr>
        </p:nvSpPr>
        <p:spPr/>
        <p:txBody>
          <a:bodyPr>
            <a:normAutofit/>
          </a:bodyPr>
          <a:lstStyle/>
          <a:p>
            <a:r>
              <a:rPr lang="en-US" sz="3300" dirty="0" smtClean="0"/>
              <a:t>Preparing Submission – </a:t>
            </a:r>
            <a:br>
              <a:rPr lang="en-US" sz="3300" dirty="0" smtClean="0"/>
            </a:br>
            <a:r>
              <a:rPr lang="en-US" sz="3300" dirty="0" smtClean="0"/>
              <a:t> Results Criteria</a:t>
            </a:r>
            <a:endParaRPr lang="bg-BG" sz="3300" dirty="0"/>
          </a:p>
        </p:txBody>
      </p:sp>
      <p:sp>
        <p:nvSpPr>
          <p:cNvPr id="4" name="Footer Placeholder 3"/>
          <p:cNvSpPr>
            <a:spLocks noGrp="1"/>
          </p:cNvSpPr>
          <p:nvPr>
            <p:ph type="ftr" sz="quarter" idx="11"/>
          </p:nvPr>
        </p:nvSpPr>
        <p:spPr/>
        <p:txBody>
          <a:bodyPr/>
          <a:lstStyle/>
          <a:p>
            <a:r>
              <a:rPr lang="en-US" smtClean="0"/>
              <a:t>www.rbdict.eu   ENTER DATE</a:t>
            </a:r>
            <a:endParaRPr lang="el-G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a:buNone/>
            </a:pPr>
            <a:endParaRPr lang="en-US" sz="2500" dirty="0" smtClean="0"/>
          </a:p>
          <a:p>
            <a:pPr>
              <a:buNone/>
            </a:pPr>
            <a:r>
              <a:rPr lang="en-US" sz="2500" dirty="0" smtClean="0"/>
              <a:t>The application process for the Award requires that you present your own </a:t>
            </a:r>
            <a:r>
              <a:rPr lang="en-US" sz="2500" dirty="0" err="1" smtClean="0"/>
              <a:t>organisation’s</a:t>
            </a:r>
            <a:r>
              <a:rPr lang="en-US" sz="2500" dirty="0" smtClean="0"/>
              <a:t> achievements across a range of specific areas relating to each sub-criterion element of the EFQM Excellence Model©. The criteria in the Model are written in non-prescriptive terms to allow you the freedom to put into the application self assessment information which is relevant to your specific situation.</a:t>
            </a:r>
          </a:p>
        </p:txBody>
      </p:sp>
      <p:sp>
        <p:nvSpPr>
          <p:cNvPr id="3" name="Title 2"/>
          <p:cNvSpPr>
            <a:spLocks noGrp="1"/>
          </p:cNvSpPr>
          <p:nvPr>
            <p:ph type="title"/>
          </p:nvPr>
        </p:nvSpPr>
        <p:spPr/>
        <p:txBody>
          <a:bodyPr>
            <a:normAutofit fontScale="90000"/>
          </a:bodyPr>
          <a:lstStyle/>
          <a:p>
            <a:r>
              <a:rPr lang="en-US" dirty="0" smtClean="0"/>
              <a:t>Presentation of </a:t>
            </a:r>
            <a:br>
              <a:rPr lang="en-US" dirty="0" smtClean="0"/>
            </a:br>
            <a:r>
              <a:rPr lang="en-US" dirty="0" smtClean="0"/>
              <a:t>information</a:t>
            </a:r>
            <a:endParaRPr lang="bg-BG" dirty="0"/>
          </a:p>
        </p:txBody>
      </p:sp>
      <p:sp>
        <p:nvSpPr>
          <p:cNvPr id="4" name="Footer Placeholder 3"/>
          <p:cNvSpPr>
            <a:spLocks noGrp="1"/>
          </p:cNvSpPr>
          <p:nvPr>
            <p:ph type="ftr" sz="quarter" idx="11"/>
          </p:nvPr>
        </p:nvSpPr>
        <p:spPr/>
        <p:txBody>
          <a:bodyPr/>
          <a:lstStyle/>
          <a:p>
            <a:r>
              <a:rPr lang="en-US" smtClean="0"/>
              <a:t>www.rbdict.eu   ENTER DATE</a:t>
            </a:r>
            <a:endParaRPr lang="el-G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Контейнер за съдържание 1"/>
          <p:cNvSpPr>
            <a:spLocks noGrp="1"/>
          </p:cNvSpPr>
          <p:nvPr>
            <p:ph idx="1"/>
          </p:nvPr>
        </p:nvSpPr>
        <p:spPr/>
        <p:txBody>
          <a:bodyPr>
            <a:normAutofit/>
          </a:bodyPr>
          <a:lstStyle/>
          <a:p>
            <a:pPr eaLnBrk="1" hangingPunct="1"/>
            <a:endParaRPr lang="en-US" sz="2500" b="1" dirty="0" smtClean="0">
              <a:solidFill>
                <a:srgbClr val="232D47"/>
              </a:solidFill>
            </a:endParaRPr>
          </a:p>
          <a:p>
            <a:pPr eaLnBrk="1" hangingPunct="1">
              <a:buNone/>
            </a:pPr>
            <a:r>
              <a:rPr lang="en-US" sz="2500" dirty="0" smtClean="0">
                <a:solidFill>
                  <a:srgbClr val="232D47"/>
                </a:solidFill>
              </a:rPr>
              <a:t>The EFQM Excellence Model consists of nine </a:t>
            </a:r>
          </a:p>
          <a:p>
            <a:pPr eaLnBrk="1" hangingPunct="1">
              <a:buNone/>
            </a:pPr>
            <a:r>
              <a:rPr lang="en-US" sz="2500" dirty="0" smtClean="0">
                <a:solidFill>
                  <a:srgbClr val="232D47"/>
                </a:solidFill>
              </a:rPr>
              <a:t>criteria and these are grouped into two broad </a:t>
            </a:r>
          </a:p>
          <a:p>
            <a:pPr eaLnBrk="1" hangingPunct="1">
              <a:buNone/>
            </a:pPr>
            <a:r>
              <a:rPr lang="en-US" sz="2500" dirty="0" smtClean="0">
                <a:solidFill>
                  <a:srgbClr val="232D47"/>
                </a:solidFill>
              </a:rPr>
              <a:t>areas:</a:t>
            </a:r>
          </a:p>
          <a:p>
            <a:pPr eaLnBrk="1" hangingPunct="1"/>
            <a:endParaRPr lang="en-US" sz="2500" dirty="0" smtClean="0">
              <a:solidFill>
                <a:srgbClr val="232D47"/>
              </a:solidFill>
            </a:endParaRPr>
          </a:p>
          <a:p>
            <a:pPr eaLnBrk="1" hangingPunct="1"/>
            <a:r>
              <a:rPr lang="en-US" sz="2500" dirty="0" smtClean="0">
                <a:solidFill>
                  <a:srgbClr val="232D47"/>
                </a:solidFill>
              </a:rPr>
              <a:t>Enablers - how we do things.</a:t>
            </a:r>
          </a:p>
          <a:p>
            <a:pPr eaLnBrk="1" hangingPunct="1"/>
            <a:endParaRPr lang="en-US" sz="2500" dirty="0" smtClean="0">
              <a:solidFill>
                <a:srgbClr val="232D47"/>
              </a:solidFill>
            </a:endParaRPr>
          </a:p>
          <a:p>
            <a:pPr eaLnBrk="1" hangingPunct="1"/>
            <a:r>
              <a:rPr lang="en-US" sz="2500" dirty="0" smtClean="0">
                <a:solidFill>
                  <a:srgbClr val="232D47"/>
                </a:solidFill>
              </a:rPr>
              <a:t>Results - outcomes which we target, measure and achieve.</a:t>
            </a:r>
            <a:endParaRPr lang="bg-BG" sz="2500" dirty="0" smtClean="0">
              <a:solidFill>
                <a:srgbClr val="232D47"/>
              </a:solidFill>
            </a:endParaRPr>
          </a:p>
        </p:txBody>
      </p:sp>
      <p:sp>
        <p:nvSpPr>
          <p:cNvPr id="3" name="Контейнер за долния колонтитул 2"/>
          <p:cNvSpPr>
            <a:spLocks noGrp="1"/>
          </p:cNvSpPr>
          <p:nvPr>
            <p:ph type="ftr" sz="quarter" idx="11"/>
          </p:nvPr>
        </p:nvSpPr>
        <p:spPr/>
        <p:txBody>
          <a:bodyPr/>
          <a:lstStyle/>
          <a:p>
            <a:r>
              <a:rPr lang="en-US"/>
              <a:t>www.rbdict.eu   ENTER DATE</a:t>
            </a:r>
            <a:endParaRPr lang="el-GR"/>
          </a:p>
        </p:txBody>
      </p:sp>
      <p:sp>
        <p:nvSpPr>
          <p:cNvPr id="4" name="Заглавие 3"/>
          <p:cNvSpPr>
            <a:spLocks noGrp="1"/>
          </p:cNvSpPr>
          <p:nvPr>
            <p:ph type="title"/>
          </p:nvPr>
        </p:nvSpPr>
        <p:spPr/>
        <p:txBody>
          <a:bodyPr>
            <a:normAutofit fontScale="90000"/>
          </a:bodyPr>
          <a:lstStyle/>
          <a:p>
            <a:pPr eaLnBrk="1" hangingPunct="1">
              <a:defRPr/>
            </a:pPr>
            <a:r>
              <a:rPr lang="en-US" dirty="0" smtClean="0"/>
              <a:t>EFQM Business </a:t>
            </a:r>
            <a:br>
              <a:rPr lang="en-US" dirty="0" smtClean="0"/>
            </a:br>
            <a:r>
              <a:rPr lang="en-US" dirty="0" smtClean="0"/>
              <a:t>Excellence Model</a:t>
            </a:r>
            <a:endParaRPr lang="bg-BG"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a:buNone/>
            </a:pPr>
            <a:endParaRPr lang="en-US" sz="2500" dirty="0" smtClean="0"/>
          </a:p>
          <a:p>
            <a:pPr>
              <a:buNone/>
            </a:pPr>
            <a:r>
              <a:rPr lang="en-US" sz="2500" dirty="0" smtClean="0"/>
              <a:t>Throughout the application the Assessors will be looking for clear factual information. Applicants should give good descriptive detail of the approaches they have taken with examples to show how each approach is used. Clear trends of results are required with relevant comparisons and commentary to demonstrate the applicant's understanding of the information presented.</a:t>
            </a:r>
            <a:endParaRPr lang="bg-BG" sz="2500" dirty="0" smtClean="0"/>
          </a:p>
          <a:p>
            <a:endParaRPr lang="bg-BG" dirty="0"/>
          </a:p>
        </p:txBody>
      </p:sp>
      <p:sp>
        <p:nvSpPr>
          <p:cNvPr id="3" name="Title 2"/>
          <p:cNvSpPr>
            <a:spLocks noGrp="1"/>
          </p:cNvSpPr>
          <p:nvPr>
            <p:ph type="title"/>
          </p:nvPr>
        </p:nvSpPr>
        <p:spPr/>
        <p:txBody>
          <a:bodyPr>
            <a:normAutofit fontScale="90000"/>
          </a:bodyPr>
          <a:lstStyle/>
          <a:p>
            <a:r>
              <a:rPr lang="en-US" dirty="0" smtClean="0"/>
              <a:t>Presentation of </a:t>
            </a:r>
            <a:br>
              <a:rPr lang="en-US" dirty="0" smtClean="0"/>
            </a:br>
            <a:r>
              <a:rPr lang="en-US" dirty="0" smtClean="0"/>
              <a:t>information</a:t>
            </a:r>
            <a:endParaRPr lang="bg-BG" dirty="0"/>
          </a:p>
        </p:txBody>
      </p:sp>
      <p:sp>
        <p:nvSpPr>
          <p:cNvPr id="4" name="Footer Placeholder 3"/>
          <p:cNvSpPr>
            <a:spLocks noGrp="1"/>
          </p:cNvSpPr>
          <p:nvPr>
            <p:ph type="ftr" sz="quarter" idx="11"/>
          </p:nvPr>
        </p:nvSpPr>
        <p:spPr/>
        <p:txBody>
          <a:bodyPr/>
          <a:lstStyle/>
          <a:p>
            <a:r>
              <a:rPr lang="en-US" smtClean="0"/>
              <a:t>www.rbdict.eu   ENTER DATE</a:t>
            </a:r>
            <a:endParaRPr lang="el-G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a:buNone/>
            </a:pPr>
            <a:endParaRPr lang="en-US" dirty="0" smtClean="0"/>
          </a:p>
          <a:p>
            <a:pPr>
              <a:buNone/>
            </a:pPr>
            <a:r>
              <a:rPr lang="en-US" sz="2500" dirty="0" smtClean="0"/>
              <a:t>Assessors can only make a </a:t>
            </a:r>
            <a:r>
              <a:rPr lang="en-US" sz="2500" dirty="0" err="1" smtClean="0"/>
              <a:t>judgement</a:t>
            </a:r>
            <a:r>
              <a:rPr lang="en-US" sz="2500" dirty="0" smtClean="0"/>
              <a:t> based on the information in the application submission. </a:t>
            </a:r>
            <a:r>
              <a:rPr lang="en-US" sz="2500" dirty="0" err="1" smtClean="0"/>
              <a:t>Judgement</a:t>
            </a:r>
            <a:r>
              <a:rPr lang="en-US" sz="2500" dirty="0" smtClean="0"/>
              <a:t> cannot be made if any of the criteria or parts are not presented in the application. Applicants who have doubts as to how to present the information should contact BMA on +359 889 662571.</a:t>
            </a:r>
            <a:endParaRPr lang="bg-BG" sz="2500" dirty="0"/>
          </a:p>
        </p:txBody>
      </p:sp>
      <p:sp>
        <p:nvSpPr>
          <p:cNvPr id="3" name="Title 2"/>
          <p:cNvSpPr>
            <a:spLocks noGrp="1"/>
          </p:cNvSpPr>
          <p:nvPr>
            <p:ph type="title"/>
          </p:nvPr>
        </p:nvSpPr>
        <p:spPr/>
        <p:txBody>
          <a:bodyPr>
            <a:normAutofit fontScale="90000"/>
          </a:bodyPr>
          <a:lstStyle/>
          <a:p>
            <a:r>
              <a:rPr lang="en-US" dirty="0" smtClean="0"/>
              <a:t>Presentation of </a:t>
            </a:r>
            <a:br>
              <a:rPr lang="en-US" dirty="0" smtClean="0"/>
            </a:br>
            <a:r>
              <a:rPr lang="en-US" dirty="0" smtClean="0"/>
              <a:t>information</a:t>
            </a:r>
            <a:endParaRPr lang="bg-BG" dirty="0"/>
          </a:p>
        </p:txBody>
      </p:sp>
      <p:sp>
        <p:nvSpPr>
          <p:cNvPr id="4" name="Footer Placeholder 3"/>
          <p:cNvSpPr>
            <a:spLocks noGrp="1"/>
          </p:cNvSpPr>
          <p:nvPr>
            <p:ph type="ftr" sz="quarter" idx="11"/>
          </p:nvPr>
        </p:nvSpPr>
        <p:spPr/>
        <p:txBody>
          <a:bodyPr/>
          <a:lstStyle/>
          <a:p>
            <a:r>
              <a:rPr lang="en-US" smtClean="0"/>
              <a:t>www.rbdict.eu   ENTER DATE</a:t>
            </a:r>
            <a:endParaRPr lang="el-G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a:buNone/>
            </a:pPr>
            <a:endParaRPr lang="en-US" dirty="0" smtClean="0"/>
          </a:p>
          <a:p>
            <a:pPr>
              <a:buNone/>
            </a:pPr>
            <a:r>
              <a:rPr lang="en-US" sz="2500" dirty="0" smtClean="0"/>
              <a:t>If any of the parts are not relevant to the applicant the words “Not Relevant” should be written in the appropriate section of the application document with an accompanying explanation and providing the Assessors are satisfied with the explanation the applicant will not be </a:t>
            </a:r>
            <a:r>
              <a:rPr lang="en-US" sz="2500" dirty="0" err="1" smtClean="0"/>
              <a:t>penalised</a:t>
            </a:r>
            <a:r>
              <a:rPr lang="en-US" sz="2500" dirty="0" smtClean="0"/>
              <a:t>.</a:t>
            </a:r>
            <a:endParaRPr lang="bg-BG" sz="2500" dirty="0"/>
          </a:p>
        </p:txBody>
      </p:sp>
      <p:sp>
        <p:nvSpPr>
          <p:cNvPr id="3" name="Title 2"/>
          <p:cNvSpPr>
            <a:spLocks noGrp="1"/>
          </p:cNvSpPr>
          <p:nvPr>
            <p:ph type="title"/>
          </p:nvPr>
        </p:nvSpPr>
        <p:spPr/>
        <p:txBody>
          <a:bodyPr>
            <a:normAutofit fontScale="90000"/>
          </a:bodyPr>
          <a:lstStyle/>
          <a:p>
            <a:r>
              <a:rPr lang="en-US" dirty="0" smtClean="0"/>
              <a:t>Presentation of </a:t>
            </a:r>
            <a:br>
              <a:rPr lang="en-US" dirty="0" smtClean="0"/>
            </a:br>
            <a:r>
              <a:rPr lang="en-US" dirty="0" smtClean="0"/>
              <a:t>information</a:t>
            </a:r>
            <a:endParaRPr lang="bg-BG" dirty="0"/>
          </a:p>
        </p:txBody>
      </p:sp>
      <p:sp>
        <p:nvSpPr>
          <p:cNvPr id="4" name="Footer Placeholder 3"/>
          <p:cNvSpPr>
            <a:spLocks noGrp="1"/>
          </p:cNvSpPr>
          <p:nvPr>
            <p:ph type="ftr" sz="quarter" idx="11"/>
          </p:nvPr>
        </p:nvSpPr>
        <p:spPr/>
        <p:txBody>
          <a:bodyPr/>
          <a:lstStyle/>
          <a:p>
            <a:r>
              <a:rPr lang="en-US" smtClean="0"/>
              <a:t>www.rbdict.eu   ENTER DATE</a:t>
            </a:r>
            <a:endParaRPr lang="el-G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a:buNone/>
            </a:pPr>
            <a:endParaRPr lang="en-US" sz="2500" dirty="0" smtClean="0"/>
          </a:p>
          <a:p>
            <a:pPr>
              <a:buNone/>
            </a:pPr>
            <a:r>
              <a:rPr lang="en-US" sz="2500" dirty="0" smtClean="0"/>
              <a:t>Each </a:t>
            </a:r>
            <a:r>
              <a:rPr lang="en-US" sz="2500" dirty="0" smtClean="0"/>
              <a:t>sub-criterion element attracts equal weight to the other sub-criterion elements of a main criteria of the EFQM Excellence Model©. Thus sub-criterion element part 1a attracts 25% of the points allocation to main criteria 1.</a:t>
            </a:r>
          </a:p>
          <a:p>
            <a:pPr>
              <a:buNone/>
            </a:pPr>
            <a:r>
              <a:rPr lang="en-US" sz="2500" dirty="0" smtClean="0"/>
              <a:t>The </a:t>
            </a:r>
            <a:r>
              <a:rPr lang="en-US" sz="2500" dirty="0" smtClean="0"/>
              <a:t>exceptions are:</a:t>
            </a:r>
          </a:p>
          <a:p>
            <a:r>
              <a:rPr lang="en-US" sz="2500" dirty="0" smtClean="0"/>
              <a:t>6a takes 75% of the points allocated to main criteria 6</a:t>
            </a:r>
          </a:p>
          <a:p>
            <a:r>
              <a:rPr lang="en-US" sz="2500" dirty="0" smtClean="0"/>
              <a:t>6b takes 25% of the points allocated to main criteria 6</a:t>
            </a:r>
            <a:endParaRPr lang="bg-BG" sz="2500" dirty="0"/>
          </a:p>
        </p:txBody>
      </p:sp>
      <p:sp>
        <p:nvSpPr>
          <p:cNvPr id="3" name="Title 2"/>
          <p:cNvSpPr>
            <a:spLocks noGrp="1"/>
          </p:cNvSpPr>
          <p:nvPr>
            <p:ph type="title"/>
          </p:nvPr>
        </p:nvSpPr>
        <p:spPr/>
        <p:txBody>
          <a:bodyPr>
            <a:normAutofit fontScale="90000"/>
          </a:bodyPr>
          <a:lstStyle/>
          <a:p>
            <a:r>
              <a:rPr lang="en-US" dirty="0" smtClean="0"/>
              <a:t>Weights attributed </a:t>
            </a:r>
            <a:br>
              <a:rPr lang="en-US" dirty="0" smtClean="0"/>
            </a:br>
            <a:r>
              <a:rPr lang="en-US" dirty="0" smtClean="0"/>
              <a:t>to sub-criteria</a:t>
            </a:r>
            <a:endParaRPr lang="bg-BG" dirty="0"/>
          </a:p>
        </p:txBody>
      </p:sp>
      <p:sp>
        <p:nvSpPr>
          <p:cNvPr id="4" name="Footer Placeholder 3"/>
          <p:cNvSpPr>
            <a:spLocks noGrp="1"/>
          </p:cNvSpPr>
          <p:nvPr>
            <p:ph type="ftr" sz="quarter" idx="11"/>
          </p:nvPr>
        </p:nvSpPr>
        <p:spPr/>
        <p:txBody>
          <a:bodyPr/>
          <a:lstStyle/>
          <a:p>
            <a:r>
              <a:rPr lang="en-US" smtClean="0"/>
              <a:t>www.rbdict.eu   ENTER DATE</a:t>
            </a:r>
            <a:endParaRPr lang="el-G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endParaRPr lang="en-US" dirty="0" smtClean="0"/>
          </a:p>
          <a:p>
            <a:pPr>
              <a:buNone/>
            </a:pPr>
            <a:r>
              <a:rPr lang="en-US" sz="2500" dirty="0" smtClean="0"/>
              <a:t>Exceptions:</a:t>
            </a:r>
          </a:p>
          <a:p>
            <a:r>
              <a:rPr lang="en-US" sz="2500" dirty="0" smtClean="0"/>
              <a:t>7a takes 75% of the points allocated to main criteria 7</a:t>
            </a:r>
          </a:p>
          <a:p>
            <a:r>
              <a:rPr lang="en-US" sz="2500" dirty="0" smtClean="0"/>
              <a:t>7b takes 25% of the points allocated to main criteria 7</a:t>
            </a:r>
          </a:p>
          <a:p>
            <a:r>
              <a:rPr lang="en-US" sz="2500" dirty="0" smtClean="0"/>
              <a:t>8a takes 75% of the points allocated to main criteria 8</a:t>
            </a:r>
          </a:p>
          <a:p>
            <a:r>
              <a:rPr lang="en-US" sz="2500" dirty="0" smtClean="0"/>
              <a:t>8b takes 25% of the points allocated to main criteria 8</a:t>
            </a:r>
            <a:endParaRPr lang="bg-BG" sz="2500" dirty="0"/>
          </a:p>
        </p:txBody>
      </p:sp>
      <p:sp>
        <p:nvSpPr>
          <p:cNvPr id="3" name="Title 2"/>
          <p:cNvSpPr>
            <a:spLocks noGrp="1"/>
          </p:cNvSpPr>
          <p:nvPr>
            <p:ph type="title"/>
          </p:nvPr>
        </p:nvSpPr>
        <p:spPr/>
        <p:txBody>
          <a:bodyPr>
            <a:normAutofit fontScale="90000"/>
          </a:bodyPr>
          <a:lstStyle/>
          <a:p>
            <a:r>
              <a:rPr lang="en-US" dirty="0" smtClean="0"/>
              <a:t>Weights attributed </a:t>
            </a:r>
            <a:br>
              <a:rPr lang="en-US" dirty="0" smtClean="0"/>
            </a:br>
            <a:r>
              <a:rPr lang="en-US" dirty="0" smtClean="0"/>
              <a:t>to sub-criteria</a:t>
            </a:r>
            <a:endParaRPr lang="bg-BG" dirty="0"/>
          </a:p>
        </p:txBody>
      </p:sp>
      <p:sp>
        <p:nvSpPr>
          <p:cNvPr id="4" name="Footer Placeholder 3"/>
          <p:cNvSpPr>
            <a:spLocks noGrp="1"/>
          </p:cNvSpPr>
          <p:nvPr>
            <p:ph type="ftr" sz="quarter" idx="11"/>
          </p:nvPr>
        </p:nvSpPr>
        <p:spPr/>
        <p:txBody>
          <a:bodyPr/>
          <a:lstStyle/>
          <a:p>
            <a:r>
              <a:rPr lang="en-US" smtClean="0"/>
              <a:t>www.rbdict.eu   ENTER DATE</a:t>
            </a:r>
            <a:endParaRPr lang="el-G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endParaRPr lang="en-US" sz="2500" dirty="0" smtClean="0"/>
          </a:p>
          <a:p>
            <a:pPr>
              <a:buNone/>
            </a:pPr>
            <a:r>
              <a:rPr lang="en-US" sz="2500" dirty="0" smtClean="0"/>
              <a:t>The EFQM Excellence Model© provides a framework for self assessment and the BMA Excellence assessors will be looking for consistency in the information presented across and between the criteria of the Model.</a:t>
            </a:r>
          </a:p>
          <a:p>
            <a:endParaRPr lang="bg-BG" dirty="0"/>
          </a:p>
        </p:txBody>
      </p:sp>
      <p:sp>
        <p:nvSpPr>
          <p:cNvPr id="3" name="Title 2"/>
          <p:cNvSpPr>
            <a:spLocks noGrp="1"/>
          </p:cNvSpPr>
          <p:nvPr>
            <p:ph type="title"/>
          </p:nvPr>
        </p:nvSpPr>
        <p:spPr/>
        <p:txBody>
          <a:bodyPr>
            <a:normAutofit/>
          </a:bodyPr>
          <a:lstStyle/>
          <a:p>
            <a:r>
              <a:rPr lang="en-US" sz="3700" dirty="0" smtClean="0"/>
              <a:t>How you are assessed?</a:t>
            </a:r>
            <a:endParaRPr lang="bg-BG" sz="3700" dirty="0"/>
          </a:p>
        </p:txBody>
      </p:sp>
      <p:sp>
        <p:nvSpPr>
          <p:cNvPr id="4" name="Footer Placeholder 3"/>
          <p:cNvSpPr>
            <a:spLocks noGrp="1"/>
          </p:cNvSpPr>
          <p:nvPr>
            <p:ph type="ftr" sz="quarter" idx="11"/>
          </p:nvPr>
        </p:nvSpPr>
        <p:spPr/>
        <p:txBody>
          <a:bodyPr/>
          <a:lstStyle/>
          <a:p>
            <a:r>
              <a:rPr lang="en-US" smtClean="0"/>
              <a:t>www.rbdict.eu   ENTER DATE</a:t>
            </a:r>
            <a:endParaRPr lang="el-G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endParaRPr lang="en-US" sz="2500" dirty="0" smtClean="0"/>
          </a:p>
          <a:p>
            <a:pPr>
              <a:buNone/>
            </a:pPr>
            <a:r>
              <a:rPr lang="en-US" sz="2500" dirty="0" smtClean="0"/>
              <a:t>The full power of the Model is derived from an understanding of the relationships between the criteria and so for example, if a process is highlighted in an enabler criterion, then the outcome of this process might reasonably be expected to appear in one of the Results sections of your application.</a:t>
            </a:r>
            <a:endParaRPr lang="bg-BG" sz="2500" dirty="0"/>
          </a:p>
        </p:txBody>
      </p:sp>
      <p:sp>
        <p:nvSpPr>
          <p:cNvPr id="3" name="Title 2"/>
          <p:cNvSpPr>
            <a:spLocks noGrp="1"/>
          </p:cNvSpPr>
          <p:nvPr>
            <p:ph type="title"/>
          </p:nvPr>
        </p:nvSpPr>
        <p:spPr/>
        <p:txBody>
          <a:bodyPr>
            <a:normAutofit/>
          </a:bodyPr>
          <a:lstStyle/>
          <a:p>
            <a:r>
              <a:rPr lang="en-US" sz="3700" dirty="0" smtClean="0"/>
              <a:t>How you are assessed?</a:t>
            </a:r>
            <a:endParaRPr lang="bg-BG" sz="3700" dirty="0"/>
          </a:p>
        </p:txBody>
      </p:sp>
      <p:sp>
        <p:nvSpPr>
          <p:cNvPr id="4" name="Footer Placeholder 3"/>
          <p:cNvSpPr>
            <a:spLocks noGrp="1"/>
          </p:cNvSpPr>
          <p:nvPr>
            <p:ph type="ftr" sz="quarter" idx="11"/>
          </p:nvPr>
        </p:nvSpPr>
        <p:spPr/>
        <p:txBody>
          <a:bodyPr/>
          <a:lstStyle/>
          <a:p>
            <a:r>
              <a:rPr lang="en-US" smtClean="0"/>
              <a:t>www.rbdict.eu   ENTER DATE</a:t>
            </a:r>
            <a:endParaRPr lang="el-G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a:buNone/>
            </a:pPr>
            <a:endParaRPr lang="en-US" sz="2500" dirty="0" smtClean="0"/>
          </a:p>
          <a:p>
            <a:pPr>
              <a:buNone/>
            </a:pPr>
            <a:r>
              <a:rPr lang="en-US" sz="2500" dirty="0" smtClean="0"/>
              <a:t>Whilst all the nine criteria in the Model are linked some relationships are particularly clear for example:</a:t>
            </a:r>
          </a:p>
          <a:p>
            <a:pPr>
              <a:buNone/>
            </a:pPr>
            <a:endParaRPr lang="en-US" sz="2500" dirty="0" smtClean="0"/>
          </a:p>
          <a:p>
            <a:r>
              <a:rPr lang="en-US" sz="2500" dirty="0" smtClean="0"/>
              <a:t>People (criteria 3) and People Results (criteria 7)</a:t>
            </a:r>
          </a:p>
          <a:p>
            <a:r>
              <a:rPr lang="en-US" sz="2500" dirty="0" smtClean="0"/>
              <a:t>Customer related issues (sub-criterion 5c, 5d, 5e) and Customer Results (criteria 6).</a:t>
            </a:r>
            <a:endParaRPr lang="bg-BG" sz="2500" dirty="0"/>
          </a:p>
        </p:txBody>
      </p:sp>
      <p:sp>
        <p:nvSpPr>
          <p:cNvPr id="3" name="Title 2"/>
          <p:cNvSpPr>
            <a:spLocks noGrp="1"/>
          </p:cNvSpPr>
          <p:nvPr>
            <p:ph type="title"/>
          </p:nvPr>
        </p:nvSpPr>
        <p:spPr/>
        <p:txBody>
          <a:bodyPr>
            <a:normAutofit/>
          </a:bodyPr>
          <a:lstStyle/>
          <a:p>
            <a:r>
              <a:rPr lang="en-US" sz="3700" dirty="0" smtClean="0"/>
              <a:t>How you are assessed?</a:t>
            </a:r>
            <a:endParaRPr lang="bg-BG" sz="3700" dirty="0"/>
          </a:p>
        </p:txBody>
      </p:sp>
      <p:sp>
        <p:nvSpPr>
          <p:cNvPr id="4" name="Footer Placeholder 3"/>
          <p:cNvSpPr>
            <a:spLocks noGrp="1"/>
          </p:cNvSpPr>
          <p:nvPr>
            <p:ph type="ftr" sz="quarter" idx="11"/>
          </p:nvPr>
        </p:nvSpPr>
        <p:spPr/>
        <p:txBody>
          <a:bodyPr/>
          <a:lstStyle/>
          <a:p>
            <a:r>
              <a:rPr lang="en-US" smtClean="0"/>
              <a:t>www.rbdict.eu   ENTER DATE</a:t>
            </a:r>
            <a:endParaRPr lang="el-G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a:buNone/>
            </a:pPr>
            <a:endParaRPr lang="en-US" sz="2500" dirty="0" smtClean="0"/>
          </a:p>
          <a:p>
            <a:pPr>
              <a:buNone/>
            </a:pPr>
            <a:r>
              <a:rPr lang="en-US" sz="2500" dirty="0" smtClean="0"/>
              <a:t>Linkages can be expressed between Policy and Strategy (criteria 2) and all other Enabler and Results criteria. There could also be linkages between Policy and Strategy and some of the comparisons presented in the Results section of your application.</a:t>
            </a:r>
          </a:p>
          <a:p>
            <a:pPr>
              <a:buNone/>
            </a:pPr>
            <a:r>
              <a:rPr lang="en-US" sz="2500" dirty="0" smtClean="0"/>
              <a:t>For example: If the strategy is to achieve ‘global leadership’, the </a:t>
            </a:r>
            <a:r>
              <a:rPr lang="en-US" sz="2500" dirty="0" err="1" smtClean="0"/>
              <a:t>organisation</a:t>
            </a:r>
            <a:r>
              <a:rPr lang="en-US" sz="2500" dirty="0" smtClean="0"/>
              <a:t> should be seeking global comparisons against which to judge performance and a lesser objective would justify the selection of less ambitious comparisons</a:t>
            </a:r>
            <a:endParaRPr lang="bg-BG" sz="2500" dirty="0"/>
          </a:p>
        </p:txBody>
      </p:sp>
      <p:sp>
        <p:nvSpPr>
          <p:cNvPr id="3" name="Title 2"/>
          <p:cNvSpPr>
            <a:spLocks noGrp="1"/>
          </p:cNvSpPr>
          <p:nvPr>
            <p:ph type="title"/>
          </p:nvPr>
        </p:nvSpPr>
        <p:spPr/>
        <p:txBody>
          <a:bodyPr>
            <a:normAutofit/>
          </a:bodyPr>
          <a:lstStyle/>
          <a:p>
            <a:r>
              <a:rPr lang="en-US" sz="3700" dirty="0" smtClean="0"/>
              <a:t>How you are assessed?</a:t>
            </a:r>
            <a:endParaRPr lang="bg-BG" sz="3700" dirty="0"/>
          </a:p>
        </p:txBody>
      </p:sp>
      <p:sp>
        <p:nvSpPr>
          <p:cNvPr id="4" name="Footer Placeholder 3"/>
          <p:cNvSpPr>
            <a:spLocks noGrp="1"/>
          </p:cNvSpPr>
          <p:nvPr>
            <p:ph type="ftr" sz="quarter" idx="11"/>
          </p:nvPr>
        </p:nvSpPr>
        <p:spPr/>
        <p:txBody>
          <a:bodyPr/>
          <a:lstStyle/>
          <a:p>
            <a:r>
              <a:rPr lang="en-US" smtClean="0"/>
              <a:t>www.rbdict.eu   ENTER DATE</a:t>
            </a:r>
            <a:endParaRPr lang="el-G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a:buNone/>
            </a:pPr>
            <a:endParaRPr lang="en-US" sz="2500" dirty="0" smtClean="0"/>
          </a:p>
          <a:p>
            <a:pPr>
              <a:buNone/>
            </a:pPr>
            <a:r>
              <a:rPr lang="en-US" sz="2500" dirty="0" smtClean="0"/>
              <a:t>Use of the Model as a driver of improvement is also important so it is reasonable to expect a connection between results achieved (and presented in the Results criteria) and actions to improve performance in the Enablers criteria. You should include comparisons of your results with internal targets, competitor or similar </a:t>
            </a:r>
            <a:r>
              <a:rPr lang="en-US" sz="2500" dirty="0" err="1" smtClean="0"/>
              <a:t>organisation</a:t>
            </a:r>
            <a:r>
              <a:rPr lang="en-US" sz="2500" dirty="0" smtClean="0"/>
              <a:t> performances and the outcomes achieved by ‘best in class’ </a:t>
            </a:r>
            <a:r>
              <a:rPr lang="en-US" sz="2500" dirty="0" err="1" smtClean="0"/>
              <a:t>organisations</a:t>
            </a:r>
            <a:r>
              <a:rPr lang="en-US" sz="2500" dirty="0" smtClean="0"/>
              <a:t>. The comparisons should be used to </a:t>
            </a:r>
            <a:r>
              <a:rPr lang="en-US" sz="2500" dirty="0" err="1" smtClean="0"/>
              <a:t>prioritise</a:t>
            </a:r>
            <a:r>
              <a:rPr lang="en-US" sz="2500" dirty="0" smtClean="0"/>
              <a:t> and drive improvements in your </a:t>
            </a:r>
            <a:r>
              <a:rPr lang="en-US" sz="2500" dirty="0" err="1" smtClean="0"/>
              <a:t>organisation</a:t>
            </a:r>
            <a:r>
              <a:rPr lang="en-US" sz="2500" dirty="0" smtClean="0"/>
              <a:t>.</a:t>
            </a:r>
            <a:endParaRPr lang="bg-BG" sz="2500" dirty="0"/>
          </a:p>
        </p:txBody>
      </p:sp>
      <p:sp>
        <p:nvSpPr>
          <p:cNvPr id="3" name="Title 2"/>
          <p:cNvSpPr>
            <a:spLocks noGrp="1"/>
          </p:cNvSpPr>
          <p:nvPr>
            <p:ph type="title"/>
          </p:nvPr>
        </p:nvSpPr>
        <p:spPr/>
        <p:txBody>
          <a:bodyPr>
            <a:normAutofit/>
          </a:bodyPr>
          <a:lstStyle/>
          <a:p>
            <a:r>
              <a:rPr lang="en-US" sz="3700" dirty="0" smtClean="0"/>
              <a:t>How you are assessed?</a:t>
            </a:r>
            <a:endParaRPr lang="bg-BG" sz="3700" dirty="0"/>
          </a:p>
        </p:txBody>
      </p:sp>
      <p:sp>
        <p:nvSpPr>
          <p:cNvPr id="4" name="Footer Placeholder 3"/>
          <p:cNvSpPr>
            <a:spLocks noGrp="1"/>
          </p:cNvSpPr>
          <p:nvPr>
            <p:ph type="ftr" sz="quarter" idx="11"/>
          </p:nvPr>
        </p:nvSpPr>
        <p:spPr/>
        <p:txBody>
          <a:bodyPr/>
          <a:lstStyle/>
          <a:p>
            <a:r>
              <a:rPr lang="en-US" smtClean="0"/>
              <a:t>www.rbdict.eu   ENTER DATE</a:t>
            </a:r>
            <a:endParaRPr lang="el-G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Контейнер за долния колонтитул 2"/>
          <p:cNvSpPr>
            <a:spLocks noGrp="1"/>
          </p:cNvSpPr>
          <p:nvPr>
            <p:ph type="ftr" sz="quarter" idx="11"/>
          </p:nvPr>
        </p:nvSpPr>
        <p:spPr/>
        <p:txBody>
          <a:bodyPr/>
          <a:lstStyle/>
          <a:p>
            <a:r>
              <a:rPr lang="en-US"/>
              <a:t>www.rbdict.eu   ENTER DATE</a:t>
            </a:r>
            <a:endParaRPr lang="el-GR"/>
          </a:p>
        </p:txBody>
      </p:sp>
      <p:sp>
        <p:nvSpPr>
          <p:cNvPr id="4" name="Заглавие 3"/>
          <p:cNvSpPr>
            <a:spLocks noGrp="1"/>
          </p:cNvSpPr>
          <p:nvPr>
            <p:ph type="title"/>
          </p:nvPr>
        </p:nvSpPr>
        <p:spPr/>
        <p:txBody>
          <a:bodyPr>
            <a:normAutofit fontScale="90000"/>
          </a:bodyPr>
          <a:lstStyle/>
          <a:p>
            <a:pPr eaLnBrk="1" hangingPunct="1">
              <a:defRPr/>
            </a:pPr>
            <a:r>
              <a:rPr lang="en-US" dirty="0" smtClean="0"/>
              <a:t>EFQM Business </a:t>
            </a:r>
            <a:br>
              <a:rPr lang="en-US" dirty="0" smtClean="0"/>
            </a:br>
            <a:r>
              <a:rPr lang="en-US" dirty="0" smtClean="0"/>
              <a:t>Excellence Model</a:t>
            </a:r>
            <a:endParaRPr lang="bg-BG" dirty="0"/>
          </a:p>
        </p:txBody>
      </p:sp>
      <p:graphicFrame>
        <p:nvGraphicFramePr>
          <p:cNvPr id="1026" name="Object 2"/>
          <p:cNvGraphicFramePr>
            <a:graphicFrameLocks noChangeAspect="1"/>
          </p:cNvGraphicFramePr>
          <p:nvPr>
            <p:ph idx="1"/>
          </p:nvPr>
        </p:nvGraphicFramePr>
        <p:xfrm>
          <a:off x="714375" y="1866900"/>
          <a:ext cx="7643813" cy="3721100"/>
        </p:xfrm>
        <a:graphic>
          <a:graphicData uri="http://schemas.openxmlformats.org/presentationml/2006/ole">
            <p:oleObj spid="_x0000_s1026" name="Photo Editor-billede" r:id="rId3" imgW="5830114" imgH="2838846" progId="">
              <p:embed/>
            </p:oleObj>
          </a:graphicData>
        </a:graphic>
      </p:graphicFrame>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a:buNone/>
            </a:pPr>
            <a:endParaRPr lang="en-US" sz="2500" dirty="0" smtClean="0"/>
          </a:p>
          <a:p>
            <a:pPr>
              <a:buNone/>
            </a:pPr>
            <a:r>
              <a:rPr lang="en-US" sz="2500" dirty="0" smtClean="0"/>
              <a:t>Comparisons of business results with internal targets and competitors should therefore provoke an analysis of the issues driving customer satisfaction and loyalty and lead to modifications of your Policy and Strategy (criteria 2) and plans to achieve improvements in the other Enablers criteria.</a:t>
            </a:r>
            <a:endParaRPr lang="bg-BG" sz="2500" dirty="0"/>
          </a:p>
        </p:txBody>
      </p:sp>
      <p:sp>
        <p:nvSpPr>
          <p:cNvPr id="3" name="Title 2"/>
          <p:cNvSpPr>
            <a:spLocks noGrp="1"/>
          </p:cNvSpPr>
          <p:nvPr>
            <p:ph type="title"/>
          </p:nvPr>
        </p:nvSpPr>
        <p:spPr/>
        <p:txBody>
          <a:bodyPr>
            <a:normAutofit/>
          </a:bodyPr>
          <a:lstStyle/>
          <a:p>
            <a:r>
              <a:rPr lang="en-US" sz="3700" dirty="0" smtClean="0"/>
              <a:t>How you are assessed?</a:t>
            </a:r>
            <a:endParaRPr lang="bg-BG" sz="3700" dirty="0"/>
          </a:p>
        </p:txBody>
      </p:sp>
      <p:sp>
        <p:nvSpPr>
          <p:cNvPr id="4" name="Footer Placeholder 3"/>
          <p:cNvSpPr>
            <a:spLocks noGrp="1"/>
          </p:cNvSpPr>
          <p:nvPr>
            <p:ph type="ftr" sz="quarter" idx="11"/>
          </p:nvPr>
        </p:nvSpPr>
        <p:spPr/>
        <p:txBody>
          <a:bodyPr/>
          <a:lstStyle/>
          <a:p>
            <a:r>
              <a:rPr lang="en-US" smtClean="0"/>
              <a:t>www.rbdict.eu   ENTER DATE</a:t>
            </a:r>
            <a:endParaRPr lang="el-G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a:buNone/>
            </a:pPr>
            <a:r>
              <a:rPr lang="en-US" sz="2500" dirty="0" smtClean="0"/>
              <a:t>For all Award categories our assessors use the scoring process described to allocate points and to arrive at a total score out of 1000 points. For small businesses employing up to fifty people our assessors will score applicants against the nine criteria of the Model using the 32 sub-criterion elements as a check list.</a:t>
            </a:r>
          </a:p>
          <a:p>
            <a:pPr>
              <a:buNone/>
            </a:pPr>
            <a:r>
              <a:rPr lang="en-US" sz="2500" dirty="0" smtClean="0"/>
              <a:t>The assessors use the RADAR Scoring Matrix to allocate points to each of the sub-criterion elements in the Model. This matrix is based on the RADAR logic which lies at the heart of the EFQM Excellence Model©</a:t>
            </a:r>
            <a:endParaRPr lang="bg-BG" sz="2500" dirty="0"/>
          </a:p>
        </p:txBody>
      </p:sp>
      <p:sp>
        <p:nvSpPr>
          <p:cNvPr id="3" name="Title 2"/>
          <p:cNvSpPr>
            <a:spLocks noGrp="1"/>
          </p:cNvSpPr>
          <p:nvPr>
            <p:ph type="title"/>
          </p:nvPr>
        </p:nvSpPr>
        <p:spPr/>
        <p:txBody>
          <a:bodyPr/>
          <a:lstStyle/>
          <a:p>
            <a:r>
              <a:rPr lang="en-US" sz="3700" dirty="0" smtClean="0"/>
              <a:t>How you are scored?</a:t>
            </a:r>
            <a:endParaRPr lang="bg-BG" sz="3700" dirty="0"/>
          </a:p>
        </p:txBody>
      </p:sp>
      <p:sp>
        <p:nvSpPr>
          <p:cNvPr id="4" name="Footer Placeholder 3"/>
          <p:cNvSpPr>
            <a:spLocks noGrp="1"/>
          </p:cNvSpPr>
          <p:nvPr>
            <p:ph type="ftr" sz="quarter" idx="11"/>
          </p:nvPr>
        </p:nvSpPr>
        <p:spPr/>
        <p:txBody>
          <a:bodyPr/>
          <a:lstStyle/>
          <a:p>
            <a:r>
              <a:rPr lang="en-US" smtClean="0"/>
              <a:t>www.rbdict.eu   ENTER DATE</a:t>
            </a:r>
            <a:endParaRPr lang="el-G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a:buNone/>
            </a:pPr>
            <a:r>
              <a:rPr lang="en-US" sz="2500" dirty="0" smtClean="0"/>
              <a:t>Each of the enablers sub-criterion elements is evaluated according to Approach, Deployment and Assessment and Review.</a:t>
            </a:r>
          </a:p>
          <a:p>
            <a:pPr>
              <a:buNone/>
            </a:pPr>
            <a:r>
              <a:rPr lang="en-US" sz="2500" dirty="0" smtClean="0"/>
              <a:t>The score given for Approach will take account of:</a:t>
            </a:r>
          </a:p>
          <a:p>
            <a:r>
              <a:rPr lang="en-US" sz="2500" dirty="0" smtClean="0"/>
              <a:t>(</a:t>
            </a:r>
            <a:r>
              <a:rPr lang="en-US" sz="2500" dirty="0" err="1" smtClean="0"/>
              <a:t>i</a:t>
            </a:r>
            <a:r>
              <a:rPr lang="en-US" sz="2500" dirty="0" smtClean="0"/>
              <a:t>) the soundness of the method or process being described - the extent to which it has a clear rationale and is focused on stakeholder needs;</a:t>
            </a:r>
          </a:p>
          <a:p>
            <a:r>
              <a:rPr lang="en-US" sz="2500" dirty="0" smtClean="0"/>
              <a:t>(ii) the extent to which the method or process being described is integrated - supports policy and strategy, is linked to other approaches where appropriate and is part of business as usual (fully integrated into every day activities).</a:t>
            </a:r>
            <a:endParaRPr lang="bg-BG" sz="2500" dirty="0"/>
          </a:p>
        </p:txBody>
      </p:sp>
      <p:sp>
        <p:nvSpPr>
          <p:cNvPr id="3" name="Title 2"/>
          <p:cNvSpPr>
            <a:spLocks noGrp="1"/>
          </p:cNvSpPr>
          <p:nvPr>
            <p:ph type="title"/>
          </p:nvPr>
        </p:nvSpPr>
        <p:spPr/>
        <p:txBody>
          <a:bodyPr/>
          <a:lstStyle/>
          <a:p>
            <a:r>
              <a:rPr lang="en-US" sz="3700" dirty="0" smtClean="0"/>
              <a:t>Scoring Enabler Criteria</a:t>
            </a:r>
            <a:endParaRPr lang="bg-BG" sz="3700" dirty="0"/>
          </a:p>
        </p:txBody>
      </p:sp>
      <p:sp>
        <p:nvSpPr>
          <p:cNvPr id="4" name="Footer Placeholder 3"/>
          <p:cNvSpPr>
            <a:spLocks noGrp="1"/>
          </p:cNvSpPr>
          <p:nvPr>
            <p:ph type="ftr" sz="quarter" idx="11"/>
          </p:nvPr>
        </p:nvSpPr>
        <p:spPr/>
        <p:txBody>
          <a:bodyPr/>
          <a:lstStyle/>
          <a:p>
            <a:r>
              <a:rPr lang="en-US" smtClean="0"/>
              <a:t>www.rbdict.eu   ENTER DATE</a:t>
            </a:r>
            <a:endParaRPr lang="el-G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a:buNone/>
            </a:pPr>
            <a:r>
              <a:rPr lang="en-US" sz="2500" dirty="0" smtClean="0"/>
              <a:t>The score given for </a:t>
            </a:r>
            <a:r>
              <a:rPr lang="en-US" sz="2500" dirty="0" err="1" smtClean="0"/>
              <a:t>Depl</a:t>
            </a:r>
            <a:r>
              <a:rPr lang="en-US" sz="2500" dirty="0" smtClean="0"/>
              <a:t>. will take account of:</a:t>
            </a:r>
          </a:p>
          <a:p>
            <a:r>
              <a:rPr lang="en-US" sz="2500" dirty="0" smtClean="0"/>
              <a:t>(</a:t>
            </a:r>
            <a:r>
              <a:rPr lang="en-US" sz="2500" dirty="0" err="1" smtClean="0"/>
              <a:t>i</a:t>
            </a:r>
            <a:r>
              <a:rPr lang="en-US" sz="2500" dirty="0" smtClean="0"/>
              <a:t>) the extent to which the approach has been implemented across different areas and layers of the </a:t>
            </a:r>
            <a:r>
              <a:rPr lang="en-US" sz="2500" dirty="0" err="1" smtClean="0"/>
              <a:t>organisation</a:t>
            </a:r>
            <a:r>
              <a:rPr lang="en-US" sz="2500" dirty="0" smtClean="0"/>
              <a:t>;</a:t>
            </a:r>
          </a:p>
          <a:p>
            <a:r>
              <a:rPr lang="en-US" sz="2500" dirty="0" smtClean="0"/>
              <a:t>(ii) the extent to which deployment of the approach is systematic. The score given for</a:t>
            </a:r>
          </a:p>
          <a:p>
            <a:pPr>
              <a:buNone/>
            </a:pPr>
            <a:r>
              <a:rPr lang="en-US" sz="2500" dirty="0" smtClean="0"/>
              <a:t>Assessment and Review will take account of:</a:t>
            </a:r>
          </a:p>
          <a:p>
            <a:r>
              <a:rPr lang="en-US" sz="2500" dirty="0" smtClean="0"/>
              <a:t>(</a:t>
            </a:r>
            <a:r>
              <a:rPr lang="en-US" sz="2500" dirty="0" err="1" smtClean="0"/>
              <a:t>i</a:t>
            </a:r>
            <a:r>
              <a:rPr lang="en-US" sz="2500" dirty="0" smtClean="0"/>
              <a:t>) the measurements that are recorded;</a:t>
            </a:r>
          </a:p>
          <a:p>
            <a:r>
              <a:rPr lang="en-US" sz="2500" dirty="0" smtClean="0"/>
              <a:t>(ii) the learning activities;</a:t>
            </a:r>
          </a:p>
          <a:p>
            <a:r>
              <a:rPr lang="en-US" sz="2500" dirty="0" smtClean="0"/>
              <a:t>(iii) the improvements that have been identified, </a:t>
            </a:r>
            <a:r>
              <a:rPr lang="en-US" sz="2500" dirty="0" err="1" smtClean="0"/>
              <a:t>prioritised</a:t>
            </a:r>
            <a:r>
              <a:rPr lang="en-US" sz="2500" dirty="0" smtClean="0"/>
              <a:t>, planned and implemented.</a:t>
            </a:r>
            <a:endParaRPr lang="bg-BG" sz="2500" dirty="0"/>
          </a:p>
        </p:txBody>
      </p:sp>
      <p:sp>
        <p:nvSpPr>
          <p:cNvPr id="3" name="Title 2"/>
          <p:cNvSpPr>
            <a:spLocks noGrp="1"/>
          </p:cNvSpPr>
          <p:nvPr>
            <p:ph type="title"/>
          </p:nvPr>
        </p:nvSpPr>
        <p:spPr/>
        <p:txBody>
          <a:bodyPr>
            <a:normAutofit/>
          </a:bodyPr>
          <a:lstStyle/>
          <a:p>
            <a:r>
              <a:rPr lang="en-US" sz="3700" dirty="0" smtClean="0"/>
              <a:t>Scoring Enabler Criteria</a:t>
            </a:r>
            <a:endParaRPr lang="bg-BG" sz="3700" dirty="0"/>
          </a:p>
        </p:txBody>
      </p:sp>
      <p:sp>
        <p:nvSpPr>
          <p:cNvPr id="4" name="Footer Placeholder 3"/>
          <p:cNvSpPr>
            <a:spLocks noGrp="1"/>
          </p:cNvSpPr>
          <p:nvPr>
            <p:ph type="ftr" sz="quarter" idx="11"/>
          </p:nvPr>
        </p:nvSpPr>
        <p:spPr/>
        <p:txBody>
          <a:bodyPr/>
          <a:lstStyle/>
          <a:p>
            <a:r>
              <a:rPr lang="en-US" smtClean="0"/>
              <a:t>www.rbdict.eu   ENTER DATE</a:t>
            </a:r>
            <a:endParaRPr lang="el-G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endParaRPr lang="en-US" dirty="0" smtClean="0"/>
          </a:p>
          <a:p>
            <a:pPr>
              <a:buNone/>
            </a:pPr>
            <a:r>
              <a:rPr lang="en-US" sz="2500" dirty="0" smtClean="0"/>
              <a:t>The Assessors use a scoring matrix for Enablers to allocate separately a percentage score for approach, deployment and assessment and review. An overall percentage score is then derived for each sub-criterion element.</a:t>
            </a:r>
            <a:endParaRPr lang="bg-BG" sz="2500" dirty="0"/>
          </a:p>
        </p:txBody>
      </p:sp>
      <p:sp>
        <p:nvSpPr>
          <p:cNvPr id="3" name="Title 2"/>
          <p:cNvSpPr>
            <a:spLocks noGrp="1"/>
          </p:cNvSpPr>
          <p:nvPr>
            <p:ph type="title"/>
          </p:nvPr>
        </p:nvSpPr>
        <p:spPr/>
        <p:txBody>
          <a:bodyPr>
            <a:normAutofit/>
          </a:bodyPr>
          <a:lstStyle/>
          <a:p>
            <a:r>
              <a:rPr lang="en-US" sz="3700" dirty="0" smtClean="0"/>
              <a:t>Scoring Enabler Criteria</a:t>
            </a:r>
            <a:endParaRPr lang="bg-BG" sz="3700" dirty="0"/>
          </a:p>
        </p:txBody>
      </p:sp>
      <p:sp>
        <p:nvSpPr>
          <p:cNvPr id="4" name="Footer Placeholder 3"/>
          <p:cNvSpPr>
            <a:spLocks noGrp="1"/>
          </p:cNvSpPr>
          <p:nvPr>
            <p:ph type="ftr" sz="quarter" idx="11"/>
          </p:nvPr>
        </p:nvSpPr>
        <p:spPr/>
        <p:txBody>
          <a:bodyPr/>
          <a:lstStyle/>
          <a:p>
            <a:r>
              <a:rPr lang="en-US" smtClean="0"/>
              <a:t>www.rbdict.eu   ENTER DATE</a:t>
            </a:r>
            <a:endParaRPr lang="el-G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a:buNone/>
            </a:pPr>
            <a:r>
              <a:rPr lang="en-US" sz="2500" dirty="0" smtClean="0"/>
              <a:t>Each of the results sub-criterion elements are evaluated according to the excellence and scope of the results presented. The excellence of your results takes account of:</a:t>
            </a:r>
          </a:p>
          <a:p>
            <a:r>
              <a:rPr lang="en-US" sz="2300" dirty="0" smtClean="0"/>
              <a:t>(</a:t>
            </a:r>
            <a:r>
              <a:rPr lang="en-US" sz="2300" dirty="0" err="1" smtClean="0"/>
              <a:t>i</a:t>
            </a:r>
            <a:r>
              <a:rPr lang="en-US" sz="2300" dirty="0" smtClean="0"/>
              <a:t>) positive trends and/or sustained good performance;</a:t>
            </a:r>
          </a:p>
          <a:p>
            <a:r>
              <a:rPr lang="en-US" sz="2300" dirty="0" smtClean="0"/>
              <a:t>(ii) comparisons with own targets;</a:t>
            </a:r>
          </a:p>
          <a:p>
            <a:r>
              <a:rPr lang="en-US" sz="2300" dirty="0" smtClean="0"/>
              <a:t>(iii) comparisons with external </a:t>
            </a:r>
            <a:r>
              <a:rPr lang="en-US" sz="2300" dirty="0" err="1" smtClean="0"/>
              <a:t>organisations</a:t>
            </a:r>
            <a:r>
              <a:rPr lang="en-US" sz="2300" dirty="0" smtClean="0"/>
              <a:t> including as appropriate competitors, industry averages and ‘best in class’ </a:t>
            </a:r>
            <a:r>
              <a:rPr lang="en-US" sz="2300" dirty="0" err="1" smtClean="0"/>
              <a:t>organisations</a:t>
            </a:r>
            <a:r>
              <a:rPr lang="en-US" sz="2300" dirty="0" smtClean="0"/>
              <a:t>;</a:t>
            </a:r>
          </a:p>
          <a:p>
            <a:r>
              <a:rPr lang="en-US" sz="2300" dirty="0" smtClean="0"/>
              <a:t>(iv) the extent to which the results presented are caused by the approaches described in the</a:t>
            </a:r>
          </a:p>
          <a:p>
            <a:r>
              <a:rPr lang="en-US" sz="2300" dirty="0" smtClean="0"/>
              <a:t>Enabler criteria</a:t>
            </a:r>
            <a:endParaRPr lang="bg-BG" sz="2300" dirty="0"/>
          </a:p>
        </p:txBody>
      </p:sp>
      <p:sp>
        <p:nvSpPr>
          <p:cNvPr id="3" name="Title 2"/>
          <p:cNvSpPr>
            <a:spLocks noGrp="1"/>
          </p:cNvSpPr>
          <p:nvPr>
            <p:ph type="title"/>
          </p:nvPr>
        </p:nvSpPr>
        <p:spPr/>
        <p:txBody>
          <a:bodyPr/>
          <a:lstStyle/>
          <a:p>
            <a:r>
              <a:rPr lang="en-US" sz="3700" dirty="0" smtClean="0"/>
              <a:t>Scoring Results Criteria</a:t>
            </a:r>
            <a:endParaRPr lang="bg-BG" sz="3700" dirty="0"/>
          </a:p>
        </p:txBody>
      </p:sp>
      <p:sp>
        <p:nvSpPr>
          <p:cNvPr id="4" name="Footer Placeholder 3"/>
          <p:cNvSpPr>
            <a:spLocks noGrp="1"/>
          </p:cNvSpPr>
          <p:nvPr>
            <p:ph type="ftr" sz="quarter" idx="11"/>
          </p:nvPr>
        </p:nvSpPr>
        <p:spPr/>
        <p:txBody>
          <a:bodyPr/>
          <a:lstStyle/>
          <a:p>
            <a:r>
              <a:rPr lang="en-US" smtClean="0"/>
              <a:t>www.rbdict.eu   ENTER DATE</a:t>
            </a:r>
            <a:endParaRPr lang="el-G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endParaRPr lang="en-US" sz="2500" dirty="0" smtClean="0"/>
          </a:p>
          <a:p>
            <a:r>
              <a:rPr lang="en-US" sz="2500" dirty="0" smtClean="0"/>
              <a:t>The scope of results takes account of:</a:t>
            </a:r>
          </a:p>
          <a:p>
            <a:r>
              <a:rPr lang="en-US" sz="2500" dirty="0" smtClean="0"/>
              <a:t>(</a:t>
            </a:r>
            <a:r>
              <a:rPr lang="en-US" sz="2500" dirty="0" err="1" smtClean="0"/>
              <a:t>i</a:t>
            </a:r>
            <a:r>
              <a:rPr lang="en-US" sz="2500" dirty="0" smtClean="0"/>
              <a:t>) the extent to which the results cover all relevant areas of the </a:t>
            </a:r>
            <a:r>
              <a:rPr lang="en-US" sz="2500" dirty="0" err="1" smtClean="0"/>
              <a:t>organisation</a:t>
            </a:r>
            <a:r>
              <a:rPr lang="en-US" sz="2500" dirty="0" smtClean="0"/>
              <a:t>;</a:t>
            </a:r>
          </a:p>
          <a:p>
            <a:r>
              <a:rPr lang="en-US" sz="2500" dirty="0" smtClean="0"/>
              <a:t>(ii) the extent to which a full range of results relevant to the sub-criterion elements is presented;</a:t>
            </a:r>
          </a:p>
          <a:p>
            <a:r>
              <a:rPr lang="en-US" sz="2500" dirty="0" smtClean="0"/>
              <a:t>(iii) the extent to which the relevance of the results presented is understood.</a:t>
            </a:r>
            <a:endParaRPr lang="bg-BG" sz="2500" dirty="0"/>
          </a:p>
        </p:txBody>
      </p:sp>
      <p:sp>
        <p:nvSpPr>
          <p:cNvPr id="3" name="Title 2"/>
          <p:cNvSpPr>
            <a:spLocks noGrp="1"/>
          </p:cNvSpPr>
          <p:nvPr>
            <p:ph type="title"/>
          </p:nvPr>
        </p:nvSpPr>
        <p:spPr/>
        <p:txBody>
          <a:bodyPr>
            <a:normAutofit/>
          </a:bodyPr>
          <a:lstStyle/>
          <a:p>
            <a:r>
              <a:rPr lang="en-US" sz="3700" dirty="0" smtClean="0"/>
              <a:t>Scoring Results Criteria</a:t>
            </a:r>
            <a:endParaRPr lang="bg-BG" sz="3700" dirty="0"/>
          </a:p>
        </p:txBody>
      </p:sp>
      <p:sp>
        <p:nvSpPr>
          <p:cNvPr id="4" name="Footer Placeholder 3"/>
          <p:cNvSpPr>
            <a:spLocks noGrp="1"/>
          </p:cNvSpPr>
          <p:nvPr>
            <p:ph type="ftr" sz="quarter" idx="11"/>
          </p:nvPr>
        </p:nvSpPr>
        <p:spPr/>
        <p:txBody>
          <a:bodyPr/>
          <a:lstStyle/>
          <a:p>
            <a:r>
              <a:rPr lang="en-US" smtClean="0"/>
              <a:t>www.rbdict.eu   ENTER DATE</a:t>
            </a:r>
            <a:endParaRPr lang="el-G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endParaRPr lang="en-US" sz="2500" dirty="0" smtClean="0"/>
          </a:p>
          <a:p>
            <a:pPr>
              <a:buNone/>
            </a:pPr>
            <a:r>
              <a:rPr lang="en-US" sz="2500" dirty="0" smtClean="0"/>
              <a:t>Taking account of all the above factors the BMA Excellence assessors will use a Scoring Matrix to allocate percentage scores to your results.</a:t>
            </a:r>
          </a:p>
          <a:p>
            <a:endParaRPr lang="en-US" sz="2500" dirty="0" smtClean="0"/>
          </a:p>
          <a:p>
            <a:pPr>
              <a:buNone/>
            </a:pPr>
            <a:r>
              <a:rPr lang="en-US" sz="2500" dirty="0" smtClean="0"/>
              <a:t>All applicants are recommended to obtain a set of the EFQM Excellence Model© guide books available from the EFQM </a:t>
            </a:r>
            <a:r>
              <a:rPr lang="en-US" sz="2500" smtClean="0"/>
              <a:t>Excellence office.</a:t>
            </a:r>
            <a:endParaRPr lang="bg-BG" sz="2500" dirty="0"/>
          </a:p>
        </p:txBody>
      </p:sp>
      <p:sp>
        <p:nvSpPr>
          <p:cNvPr id="3" name="Title 2"/>
          <p:cNvSpPr>
            <a:spLocks noGrp="1"/>
          </p:cNvSpPr>
          <p:nvPr>
            <p:ph type="title"/>
          </p:nvPr>
        </p:nvSpPr>
        <p:spPr/>
        <p:txBody>
          <a:bodyPr>
            <a:normAutofit/>
          </a:bodyPr>
          <a:lstStyle/>
          <a:p>
            <a:r>
              <a:rPr lang="en-US" sz="3700" dirty="0" smtClean="0"/>
              <a:t>Scoring Results Criteria</a:t>
            </a:r>
            <a:endParaRPr lang="bg-BG" sz="3700" dirty="0"/>
          </a:p>
        </p:txBody>
      </p:sp>
      <p:sp>
        <p:nvSpPr>
          <p:cNvPr id="4" name="Footer Placeholder 3"/>
          <p:cNvSpPr>
            <a:spLocks noGrp="1"/>
          </p:cNvSpPr>
          <p:nvPr>
            <p:ph type="ftr" sz="quarter" idx="11"/>
          </p:nvPr>
        </p:nvSpPr>
        <p:spPr/>
        <p:txBody>
          <a:bodyPr/>
          <a:lstStyle/>
          <a:p>
            <a:r>
              <a:rPr lang="en-US" smtClean="0"/>
              <a:t>www.rbdict.eu   ENTER DATE</a:t>
            </a:r>
            <a:endParaRPr lang="el-G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endParaRPr lang="en-US" dirty="0" smtClean="0"/>
          </a:p>
          <a:p>
            <a:endParaRPr lang="en-US" dirty="0" smtClean="0"/>
          </a:p>
          <a:p>
            <a:pPr algn="ctr">
              <a:buNone/>
            </a:pPr>
            <a:r>
              <a:rPr lang="en-US" sz="2500" dirty="0" smtClean="0"/>
              <a:t>Thank you for your attention!</a:t>
            </a:r>
          </a:p>
          <a:p>
            <a:pPr algn="ctr">
              <a:buNone/>
            </a:pPr>
            <a:endParaRPr lang="en-US" sz="2500" dirty="0" smtClean="0"/>
          </a:p>
          <a:p>
            <a:pPr algn="ctr">
              <a:buNone/>
            </a:pPr>
            <a:endParaRPr lang="en-US" sz="2500" dirty="0" smtClean="0"/>
          </a:p>
          <a:p>
            <a:pPr algn="ctr">
              <a:buNone/>
            </a:pPr>
            <a:endParaRPr lang="en-US" sz="2500" dirty="0" smtClean="0"/>
          </a:p>
          <a:p>
            <a:pPr algn="ctr">
              <a:buNone/>
            </a:pPr>
            <a:r>
              <a:rPr lang="en-US" sz="2500" dirty="0" smtClean="0"/>
              <a:t>Bulgarian Management Association</a:t>
            </a:r>
          </a:p>
          <a:p>
            <a:pPr algn="ctr">
              <a:buNone/>
            </a:pPr>
            <a:r>
              <a:rPr lang="en-US" sz="2500" dirty="0" smtClean="0"/>
              <a:t>Tel: +359 889 62571</a:t>
            </a:r>
          </a:p>
          <a:p>
            <a:pPr algn="ctr">
              <a:buNone/>
            </a:pPr>
            <a:r>
              <a:rPr lang="en-US" sz="2500" dirty="0" smtClean="0"/>
              <a:t>E-mail: bma@mail.bg</a:t>
            </a:r>
            <a:endParaRPr lang="bg-BG" sz="2500" dirty="0"/>
          </a:p>
        </p:txBody>
      </p:sp>
      <p:sp>
        <p:nvSpPr>
          <p:cNvPr id="3" name="Title 2"/>
          <p:cNvSpPr>
            <a:spLocks noGrp="1"/>
          </p:cNvSpPr>
          <p:nvPr>
            <p:ph type="title"/>
          </p:nvPr>
        </p:nvSpPr>
        <p:spPr/>
        <p:txBody>
          <a:bodyPr/>
          <a:lstStyle/>
          <a:p>
            <a:endParaRPr lang="bg-BG"/>
          </a:p>
        </p:txBody>
      </p:sp>
      <p:sp>
        <p:nvSpPr>
          <p:cNvPr id="4" name="Footer Placeholder 3"/>
          <p:cNvSpPr>
            <a:spLocks noGrp="1"/>
          </p:cNvSpPr>
          <p:nvPr>
            <p:ph type="ftr" sz="quarter" idx="11"/>
          </p:nvPr>
        </p:nvSpPr>
        <p:spPr/>
        <p:txBody>
          <a:bodyPr/>
          <a:lstStyle/>
          <a:p>
            <a:r>
              <a:rPr lang="en-US" smtClean="0"/>
              <a:t>www.rbdict.eu   ENTER DATE</a:t>
            </a:r>
            <a:endParaRPr lang="el-G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a:buNone/>
            </a:pPr>
            <a:endParaRPr lang="en-US" dirty="0" smtClean="0"/>
          </a:p>
          <a:p>
            <a:pPr algn="just">
              <a:buNone/>
            </a:pPr>
            <a:r>
              <a:rPr lang="en-US" sz="2500" dirty="0" smtClean="0"/>
              <a:t>Self assessment using the EFQM Excellence Model helps management identify strengths and opportunities for improvement, which everyone in the </a:t>
            </a:r>
            <a:r>
              <a:rPr lang="en-US" sz="2500" dirty="0" err="1" smtClean="0"/>
              <a:t>organisation</a:t>
            </a:r>
            <a:r>
              <a:rPr lang="en-US" sz="2500" dirty="0" smtClean="0"/>
              <a:t> can address to achieve realistic goals. All businesses including companies, public bodies and voluntary </a:t>
            </a:r>
            <a:r>
              <a:rPr lang="en-US" sz="2500" dirty="0" err="1" smtClean="0"/>
              <a:t>organisations</a:t>
            </a:r>
            <a:r>
              <a:rPr lang="en-US" sz="2500" dirty="0" smtClean="0"/>
              <a:t> can use the EFQM Excellence Model to achieve improved performance.</a:t>
            </a:r>
            <a:endParaRPr lang="bg-BG" sz="2500" dirty="0"/>
          </a:p>
        </p:txBody>
      </p:sp>
      <p:sp>
        <p:nvSpPr>
          <p:cNvPr id="3" name="Title 2"/>
          <p:cNvSpPr>
            <a:spLocks noGrp="1"/>
          </p:cNvSpPr>
          <p:nvPr>
            <p:ph type="title"/>
          </p:nvPr>
        </p:nvSpPr>
        <p:spPr/>
        <p:txBody>
          <a:bodyPr>
            <a:normAutofit fontScale="90000"/>
          </a:bodyPr>
          <a:lstStyle/>
          <a:p>
            <a:r>
              <a:rPr lang="en-US" dirty="0" smtClean="0"/>
              <a:t>Self Assessment </a:t>
            </a:r>
            <a:br>
              <a:rPr lang="en-US" dirty="0" smtClean="0"/>
            </a:br>
            <a:r>
              <a:rPr lang="en-US" dirty="0" smtClean="0"/>
              <a:t>using the Model</a:t>
            </a:r>
            <a:endParaRPr lang="bg-BG" dirty="0"/>
          </a:p>
        </p:txBody>
      </p:sp>
      <p:sp>
        <p:nvSpPr>
          <p:cNvPr id="4" name="Footer Placeholder 3"/>
          <p:cNvSpPr>
            <a:spLocks noGrp="1"/>
          </p:cNvSpPr>
          <p:nvPr>
            <p:ph type="ftr" sz="quarter" idx="11"/>
          </p:nvPr>
        </p:nvSpPr>
        <p:spPr/>
        <p:txBody>
          <a:bodyPr/>
          <a:lstStyle/>
          <a:p>
            <a:r>
              <a:rPr lang="en-US" smtClean="0"/>
              <a:t>www.rbdict.eu   ENTER DATE</a:t>
            </a:r>
            <a:endParaRPr lang="el-G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85804" y="1546244"/>
            <a:ext cx="8229600" cy="4525962"/>
          </a:xfrm>
        </p:spPr>
        <p:txBody>
          <a:bodyPr/>
          <a:lstStyle/>
          <a:p>
            <a:pPr>
              <a:buNone/>
            </a:pPr>
            <a:r>
              <a:rPr lang="en-US" sz="2500" dirty="0" smtClean="0"/>
              <a:t>The percentages shown below are sample weightings used when scoring applications</a:t>
            </a:r>
            <a:r>
              <a:rPr lang="en-US" dirty="0" smtClean="0"/>
              <a:t>.</a:t>
            </a:r>
          </a:p>
        </p:txBody>
      </p:sp>
      <p:sp>
        <p:nvSpPr>
          <p:cNvPr id="3" name="Title 2"/>
          <p:cNvSpPr>
            <a:spLocks noGrp="1"/>
          </p:cNvSpPr>
          <p:nvPr>
            <p:ph type="title"/>
          </p:nvPr>
        </p:nvSpPr>
        <p:spPr/>
        <p:txBody>
          <a:bodyPr>
            <a:normAutofit/>
          </a:bodyPr>
          <a:lstStyle/>
          <a:p>
            <a:r>
              <a:rPr lang="en-US" sz="3700" dirty="0" smtClean="0"/>
              <a:t>Weighting</a:t>
            </a:r>
            <a:endParaRPr lang="bg-BG" sz="3700" dirty="0"/>
          </a:p>
        </p:txBody>
      </p:sp>
      <p:sp>
        <p:nvSpPr>
          <p:cNvPr id="4" name="Footer Placeholder 3"/>
          <p:cNvSpPr>
            <a:spLocks noGrp="1"/>
          </p:cNvSpPr>
          <p:nvPr>
            <p:ph type="ftr" sz="quarter" idx="11"/>
          </p:nvPr>
        </p:nvSpPr>
        <p:spPr/>
        <p:txBody>
          <a:bodyPr/>
          <a:lstStyle/>
          <a:p>
            <a:r>
              <a:rPr lang="en-US" smtClean="0"/>
              <a:t>www.rbdict.eu   ENTER DATE</a:t>
            </a:r>
            <a:endParaRPr lang="el-GR"/>
          </a:p>
        </p:txBody>
      </p:sp>
      <p:graphicFrame>
        <p:nvGraphicFramePr>
          <p:cNvPr id="6" name="Table 5"/>
          <p:cNvGraphicFramePr>
            <a:graphicFrameLocks noGrp="1"/>
          </p:cNvGraphicFramePr>
          <p:nvPr/>
        </p:nvGraphicFramePr>
        <p:xfrm>
          <a:off x="785786" y="2868944"/>
          <a:ext cx="6096000" cy="2834640"/>
        </p:xfrm>
        <a:graphic>
          <a:graphicData uri="http://schemas.openxmlformats.org/drawingml/2006/table">
            <a:tbl>
              <a:tblPr firstRow="1" bandRow="1">
                <a:tableStyleId>{3B4B98B0-60AC-42C2-AFA5-B58CD77FA1E5}</a:tableStyleId>
              </a:tblPr>
              <a:tblGrid>
                <a:gridCol w="3048000"/>
                <a:gridCol w="3048000"/>
              </a:tblGrid>
              <a:tr h="370840">
                <a:tc>
                  <a:txBody>
                    <a:bodyPr/>
                    <a:lstStyle/>
                    <a:p>
                      <a:pPr>
                        <a:buNone/>
                      </a:pPr>
                      <a:r>
                        <a:rPr lang="en-US" sz="2000" b="0" dirty="0" smtClean="0"/>
                        <a:t>Leadership – 10%</a:t>
                      </a:r>
                    </a:p>
                    <a:p>
                      <a:pPr>
                        <a:buNone/>
                      </a:pPr>
                      <a:endParaRPr lang="en-US" sz="2000" b="0" dirty="0" smtClean="0"/>
                    </a:p>
                    <a:p>
                      <a:pPr>
                        <a:buNone/>
                      </a:pPr>
                      <a:r>
                        <a:rPr lang="en-US" sz="2000" b="0" dirty="0" smtClean="0"/>
                        <a:t>People – 9%</a:t>
                      </a:r>
                    </a:p>
                    <a:p>
                      <a:pPr>
                        <a:buNone/>
                      </a:pPr>
                      <a:r>
                        <a:rPr lang="en-US" sz="2000" b="0" dirty="0" smtClean="0"/>
                        <a:t>Policy and </a:t>
                      </a:r>
                    </a:p>
                    <a:p>
                      <a:pPr>
                        <a:buNone/>
                      </a:pPr>
                      <a:r>
                        <a:rPr lang="en-US" sz="2000" b="0" dirty="0" smtClean="0"/>
                        <a:t>Strategy – 8%</a:t>
                      </a:r>
                    </a:p>
                    <a:p>
                      <a:pPr>
                        <a:buNone/>
                      </a:pPr>
                      <a:r>
                        <a:rPr lang="en-US" sz="2000" b="0" dirty="0" smtClean="0"/>
                        <a:t>Partnership and resources – 9%</a:t>
                      </a:r>
                      <a:endParaRPr lang="en-US" sz="2000" b="0" dirty="0" smtClean="0">
                        <a:solidFill>
                          <a:schemeClr val="tx1"/>
                        </a:solidFill>
                      </a:endParaRPr>
                    </a:p>
                    <a:p>
                      <a:pPr>
                        <a:buNone/>
                      </a:pPr>
                      <a:endParaRPr lang="en-US" sz="2000" b="0" baseline="0" dirty="0" smtClean="0">
                        <a:solidFill>
                          <a:schemeClr val="tx1"/>
                        </a:solidFill>
                      </a:endParaRPr>
                    </a:p>
                    <a:p>
                      <a:pPr>
                        <a:buNone/>
                      </a:pPr>
                      <a:r>
                        <a:rPr lang="en-US" sz="2000" b="0" baseline="0" dirty="0" smtClean="0">
                          <a:solidFill>
                            <a:schemeClr val="tx1"/>
                          </a:solidFill>
                        </a:rPr>
                        <a:t>Processes – 14%</a:t>
                      </a:r>
                      <a:endParaRPr lang="bg-BG" sz="2000" b="0" baseline="0" dirty="0">
                        <a:solidFill>
                          <a:schemeClr val="tx1"/>
                        </a:solidFill>
                      </a:endParaRPr>
                    </a:p>
                  </a:txBody>
                  <a:tcPr/>
                </a:tc>
                <a:tc>
                  <a:txBody>
                    <a:bodyPr/>
                    <a:lstStyle/>
                    <a:p>
                      <a:r>
                        <a:rPr lang="en-US" sz="2000" b="0" baseline="0" dirty="0" smtClean="0">
                          <a:solidFill>
                            <a:schemeClr val="tx1"/>
                          </a:solidFill>
                        </a:rPr>
                        <a:t>People Results – 9%</a:t>
                      </a:r>
                    </a:p>
                    <a:p>
                      <a:endParaRPr lang="en-US" sz="2000" b="0" baseline="0" dirty="0" smtClean="0">
                        <a:solidFill>
                          <a:schemeClr val="tx1"/>
                        </a:solidFill>
                      </a:endParaRPr>
                    </a:p>
                    <a:p>
                      <a:r>
                        <a:rPr lang="en-US" sz="2000" b="0" baseline="0" dirty="0" smtClean="0">
                          <a:solidFill>
                            <a:schemeClr val="tx1"/>
                          </a:solidFill>
                        </a:rPr>
                        <a:t>Customer results – 20%</a:t>
                      </a:r>
                    </a:p>
                    <a:p>
                      <a:endParaRPr lang="en-US" sz="2000" b="0" baseline="0" dirty="0" smtClean="0">
                        <a:solidFill>
                          <a:schemeClr val="tx1"/>
                        </a:solidFill>
                      </a:endParaRPr>
                    </a:p>
                    <a:p>
                      <a:r>
                        <a:rPr lang="en-US" sz="2000" b="0" baseline="0" dirty="0" smtClean="0">
                          <a:solidFill>
                            <a:schemeClr val="tx1"/>
                          </a:solidFill>
                        </a:rPr>
                        <a:t>Society results – 6%</a:t>
                      </a:r>
                    </a:p>
                    <a:p>
                      <a:endParaRPr lang="en-US" sz="2000" b="0" baseline="0" dirty="0" smtClean="0">
                        <a:solidFill>
                          <a:schemeClr val="tx1"/>
                        </a:solidFill>
                      </a:endParaRPr>
                    </a:p>
                    <a:p>
                      <a:r>
                        <a:rPr lang="en-US" sz="2000" b="0" baseline="0" dirty="0" smtClean="0">
                          <a:solidFill>
                            <a:schemeClr val="tx1"/>
                          </a:solidFill>
                        </a:rPr>
                        <a:t>Key performance </a:t>
                      </a:r>
                    </a:p>
                    <a:p>
                      <a:r>
                        <a:rPr lang="en-US" sz="2000" b="0" baseline="0" dirty="0" smtClean="0">
                          <a:solidFill>
                            <a:schemeClr val="tx1"/>
                          </a:solidFill>
                        </a:rPr>
                        <a:t>Results – 15%</a:t>
                      </a:r>
                      <a:endParaRPr lang="bg-BG" sz="2000" b="0" baseline="0" dirty="0">
                        <a:solidFill>
                          <a:schemeClr val="tx1"/>
                        </a:solidFill>
                      </a:endParaRPr>
                    </a:p>
                  </a:txBody>
                  <a:tcPr/>
                </a:tc>
              </a:tr>
            </a:tbl>
          </a:graphicData>
        </a:graphic>
      </p:graphicFrame>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a:buNone/>
            </a:pPr>
            <a:r>
              <a:rPr lang="en-US" sz="2500" dirty="0" smtClean="0"/>
              <a:t>At the heart of the EFQM Excellence Model and the process of self assessment lies the logic known as RADAR which has four elements - Results, Approach, Deployment, Assessment &amp; Review.</a:t>
            </a:r>
            <a:endParaRPr lang="bg-BG" sz="2500" dirty="0" smtClean="0"/>
          </a:p>
          <a:p>
            <a:pPr>
              <a:buNone/>
            </a:pPr>
            <a:endParaRPr lang="en-US" sz="2500" dirty="0" smtClean="0"/>
          </a:p>
          <a:p>
            <a:pPr>
              <a:buNone/>
            </a:pPr>
            <a:r>
              <a:rPr lang="en-US" sz="2500" dirty="0" smtClean="0"/>
              <a:t>RADAR logic says that an </a:t>
            </a:r>
            <a:r>
              <a:rPr lang="en-US" sz="2500" dirty="0" err="1" smtClean="0"/>
              <a:t>organisation</a:t>
            </a:r>
            <a:r>
              <a:rPr lang="en-US" sz="2500" dirty="0" smtClean="0"/>
              <a:t> needs to:</a:t>
            </a:r>
          </a:p>
          <a:p>
            <a:r>
              <a:rPr lang="en-US" sz="2500" dirty="0" smtClean="0"/>
              <a:t>Determine the Results it is aiming for as part of its policy and strategy making process. </a:t>
            </a:r>
            <a:r>
              <a:rPr lang="en-US" sz="2400" dirty="0" smtClean="0"/>
              <a:t>These results cover the financial and operational performance of the </a:t>
            </a:r>
            <a:r>
              <a:rPr lang="en-US" sz="2400" dirty="0" err="1" smtClean="0"/>
              <a:t>organisation</a:t>
            </a:r>
            <a:r>
              <a:rPr lang="en-US" sz="2400" dirty="0" smtClean="0"/>
              <a:t> together with perceptions of its stakeholders.</a:t>
            </a:r>
          </a:p>
          <a:p>
            <a:endParaRPr lang="en-US" sz="2500" dirty="0" smtClean="0"/>
          </a:p>
        </p:txBody>
      </p:sp>
      <p:sp>
        <p:nvSpPr>
          <p:cNvPr id="3" name="Title 2"/>
          <p:cNvSpPr>
            <a:spLocks noGrp="1"/>
          </p:cNvSpPr>
          <p:nvPr>
            <p:ph type="title"/>
          </p:nvPr>
        </p:nvSpPr>
        <p:spPr/>
        <p:txBody>
          <a:bodyPr>
            <a:normAutofit/>
          </a:bodyPr>
          <a:lstStyle/>
          <a:p>
            <a:r>
              <a:rPr lang="en-US" sz="3700" dirty="0" smtClean="0"/>
              <a:t>Radar Logic</a:t>
            </a:r>
            <a:endParaRPr lang="bg-BG" sz="3700" dirty="0"/>
          </a:p>
        </p:txBody>
      </p:sp>
      <p:sp>
        <p:nvSpPr>
          <p:cNvPr id="4" name="Footer Placeholder 3"/>
          <p:cNvSpPr>
            <a:spLocks noGrp="1"/>
          </p:cNvSpPr>
          <p:nvPr>
            <p:ph type="ftr" sz="quarter" idx="11"/>
          </p:nvPr>
        </p:nvSpPr>
        <p:spPr/>
        <p:txBody>
          <a:bodyPr/>
          <a:lstStyle/>
          <a:p>
            <a:r>
              <a:rPr lang="en-US" smtClean="0"/>
              <a:t>www.rbdict.eu   ENTER DATE</a:t>
            </a:r>
            <a:endParaRPr lang="el-G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a:buNone/>
            </a:pPr>
            <a:endParaRPr lang="bg-BG" dirty="0" smtClean="0"/>
          </a:p>
          <a:p>
            <a:r>
              <a:rPr lang="en-US" sz="2500" dirty="0" smtClean="0"/>
              <a:t>Plan and develop an integrated set of sound Approaches to deliver the required results both now and in the future.</a:t>
            </a:r>
          </a:p>
          <a:p>
            <a:r>
              <a:rPr lang="en-US" sz="2500" dirty="0" smtClean="0"/>
              <a:t>Deploy the approaches in a systematic way to ensure full implementation.</a:t>
            </a:r>
          </a:p>
          <a:p>
            <a:r>
              <a:rPr lang="en-US" sz="2500" dirty="0" smtClean="0"/>
              <a:t>Assess &amp; Review the approaches by monitoring and </a:t>
            </a:r>
            <a:r>
              <a:rPr lang="en-US" sz="2500" dirty="0" err="1" smtClean="0"/>
              <a:t>analysing</a:t>
            </a:r>
            <a:r>
              <a:rPr lang="en-US" sz="2500" dirty="0" smtClean="0"/>
              <a:t> the results achieved through ongoing learning activities. </a:t>
            </a:r>
          </a:p>
          <a:p>
            <a:endParaRPr lang="en-US" dirty="0" smtClean="0"/>
          </a:p>
          <a:p>
            <a:endParaRPr lang="bg-BG" dirty="0"/>
          </a:p>
        </p:txBody>
      </p:sp>
      <p:sp>
        <p:nvSpPr>
          <p:cNvPr id="3" name="Title 2"/>
          <p:cNvSpPr>
            <a:spLocks noGrp="1"/>
          </p:cNvSpPr>
          <p:nvPr>
            <p:ph type="title"/>
          </p:nvPr>
        </p:nvSpPr>
        <p:spPr/>
        <p:txBody>
          <a:bodyPr>
            <a:normAutofit/>
          </a:bodyPr>
          <a:lstStyle/>
          <a:p>
            <a:r>
              <a:rPr lang="en-US" sz="3700" dirty="0" smtClean="0"/>
              <a:t>Radar Logic</a:t>
            </a:r>
            <a:endParaRPr lang="bg-BG" sz="3700" dirty="0"/>
          </a:p>
        </p:txBody>
      </p:sp>
      <p:sp>
        <p:nvSpPr>
          <p:cNvPr id="4" name="Footer Placeholder 3"/>
          <p:cNvSpPr>
            <a:spLocks noGrp="1"/>
          </p:cNvSpPr>
          <p:nvPr>
            <p:ph type="ftr" sz="quarter" idx="11"/>
          </p:nvPr>
        </p:nvSpPr>
        <p:spPr/>
        <p:txBody>
          <a:bodyPr/>
          <a:lstStyle/>
          <a:p>
            <a:r>
              <a:rPr lang="en-US" smtClean="0"/>
              <a:t>www.rbdict.eu   ENTER DATE</a:t>
            </a:r>
            <a:endParaRPr lang="el-G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endParaRPr lang="en-US" dirty="0" smtClean="0"/>
          </a:p>
          <a:p>
            <a:pPr>
              <a:buNone/>
            </a:pPr>
            <a:r>
              <a:rPr lang="en-US" dirty="0" smtClean="0"/>
              <a:t>The application of RADAR logic helps </a:t>
            </a:r>
            <a:r>
              <a:rPr lang="en-US" dirty="0" err="1" smtClean="0"/>
              <a:t>organisations</a:t>
            </a:r>
            <a:r>
              <a:rPr lang="en-US" dirty="0" smtClean="0"/>
              <a:t> identify, </a:t>
            </a:r>
            <a:r>
              <a:rPr lang="en-US" dirty="0" err="1" smtClean="0"/>
              <a:t>prioritise</a:t>
            </a:r>
            <a:r>
              <a:rPr lang="en-US" dirty="0" smtClean="0"/>
              <a:t>, plan and implement improvements where needed:</a:t>
            </a:r>
            <a:endParaRPr lang="bg-BG" dirty="0" smtClean="0"/>
          </a:p>
          <a:p>
            <a:endParaRPr lang="bg-BG" dirty="0"/>
          </a:p>
        </p:txBody>
      </p:sp>
      <p:sp>
        <p:nvSpPr>
          <p:cNvPr id="3" name="Title 2"/>
          <p:cNvSpPr>
            <a:spLocks noGrp="1"/>
          </p:cNvSpPr>
          <p:nvPr>
            <p:ph type="title"/>
          </p:nvPr>
        </p:nvSpPr>
        <p:spPr/>
        <p:txBody>
          <a:bodyPr>
            <a:normAutofit/>
          </a:bodyPr>
          <a:lstStyle/>
          <a:p>
            <a:r>
              <a:rPr lang="en-US" sz="3700" dirty="0" smtClean="0"/>
              <a:t>Radar Logic</a:t>
            </a:r>
            <a:endParaRPr lang="bg-BG" sz="3700" dirty="0"/>
          </a:p>
        </p:txBody>
      </p:sp>
      <p:sp>
        <p:nvSpPr>
          <p:cNvPr id="4" name="Footer Placeholder 3"/>
          <p:cNvSpPr>
            <a:spLocks noGrp="1"/>
          </p:cNvSpPr>
          <p:nvPr>
            <p:ph type="ftr" sz="quarter" idx="11"/>
          </p:nvPr>
        </p:nvSpPr>
        <p:spPr/>
        <p:txBody>
          <a:bodyPr/>
          <a:lstStyle/>
          <a:p>
            <a:r>
              <a:rPr lang="en-US" smtClean="0"/>
              <a:t>www.rbdict.eu   ENTER DATE</a:t>
            </a:r>
            <a:endParaRPr lang="el-G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p:cNvGraphicFramePr>
            <a:graphicFrameLocks noGrp="1"/>
          </p:cNvGraphicFramePr>
          <p:nvPr>
            <p:ph idx="1"/>
          </p:nvPr>
        </p:nvGraphicFramePr>
        <p:xfrm>
          <a:off x="457200" y="1481138"/>
          <a:ext cx="8229600" cy="4525962"/>
        </p:xfrm>
        <a:graphic>
          <a:graphicData uri="http://schemas.openxmlformats.org/drawingml/2006/chart">
            <c:chart xmlns:c="http://schemas.openxmlformats.org/drawingml/2006/chart" xmlns:r="http://schemas.openxmlformats.org/officeDocument/2006/relationships" r:id="rId2"/>
          </a:graphicData>
        </a:graphic>
      </p:graphicFrame>
      <p:sp>
        <p:nvSpPr>
          <p:cNvPr id="3" name="Title 2"/>
          <p:cNvSpPr>
            <a:spLocks noGrp="1"/>
          </p:cNvSpPr>
          <p:nvPr>
            <p:ph type="title"/>
          </p:nvPr>
        </p:nvSpPr>
        <p:spPr/>
        <p:txBody>
          <a:bodyPr>
            <a:normAutofit/>
          </a:bodyPr>
          <a:lstStyle/>
          <a:p>
            <a:r>
              <a:rPr lang="en-US" sz="3700" dirty="0" smtClean="0"/>
              <a:t>Radar Logic Cycle</a:t>
            </a:r>
            <a:endParaRPr lang="bg-BG" sz="3700" dirty="0"/>
          </a:p>
        </p:txBody>
      </p:sp>
      <p:sp>
        <p:nvSpPr>
          <p:cNvPr id="4" name="Footer Placeholder 3"/>
          <p:cNvSpPr>
            <a:spLocks noGrp="1"/>
          </p:cNvSpPr>
          <p:nvPr>
            <p:ph type="ftr" sz="quarter" idx="11"/>
          </p:nvPr>
        </p:nvSpPr>
        <p:spPr/>
        <p:txBody>
          <a:bodyPr/>
          <a:lstStyle/>
          <a:p>
            <a:r>
              <a:rPr lang="en-US" smtClean="0"/>
              <a:t>www.rbdict.eu   ENTER DATE</a:t>
            </a:r>
            <a:endParaRPr lang="el-GR"/>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Solstice">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420</TotalTime>
  <Words>2275</Words>
  <Application>Microsoft Office PowerPoint</Application>
  <PresentationFormat>On-screen Show (4:3)</PresentationFormat>
  <Paragraphs>212</Paragraphs>
  <Slides>38</Slides>
  <Notes>0</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38</vt:i4>
      </vt:variant>
    </vt:vector>
  </HeadingPairs>
  <TitlesOfParts>
    <vt:vector size="40" baseType="lpstr">
      <vt:lpstr>Concourse</vt:lpstr>
      <vt:lpstr>Photo Editor-billede</vt:lpstr>
      <vt:lpstr>“Regional Business Development through the use of Information and Communication Technologies” Project</vt:lpstr>
      <vt:lpstr>EFQM Business  Excellence Model</vt:lpstr>
      <vt:lpstr>EFQM Business  Excellence Model</vt:lpstr>
      <vt:lpstr>Self Assessment  using the Model</vt:lpstr>
      <vt:lpstr>Weighting</vt:lpstr>
      <vt:lpstr>Radar Logic</vt:lpstr>
      <vt:lpstr>Radar Logic</vt:lpstr>
      <vt:lpstr>Radar Logic</vt:lpstr>
      <vt:lpstr>Radar Logic Cycle</vt:lpstr>
      <vt:lpstr>Self Assessment</vt:lpstr>
      <vt:lpstr>Self Assessment</vt:lpstr>
      <vt:lpstr>Self Assessment</vt:lpstr>
      <vt:lpstr>Preparing Submission –  Enabler Criteria</vt:lpstr>
      <vt:lpstr>Preparing Submission –  Enabler Criteria</vt:lpstr>
      <vt:lpstr>Preparing Submission –   Results Criteria</vt:lpstr>
      <vt:lpstr>Preparing Submission –   Results Criteria</vt:lpstr>
      <vt:lpstr>Preparing Submission –   Results Criteria</vt:lpstr>
      <vt:lpstr>Preparing Submission –   Results Criteria</vt:lpstr>
      <vt:lpstr>Presentation of  information</vt:lpstr>
      <vt:lpstr>Presentation of  information</vt:lpstr>
      <vt:lpstr>Presentation of  information</vt:lpstr>
      <vt:lpstr>Presentation of  information</vt:lpstr>
      <vt:lpstr>Weights attributed  to sub-criteria</vt:lpstr>
      <vt:lpstr>Weights attributed  to sub-criteria</vt:lpstr>
      <vt:lpstr>How you are assessed?</vt:lpstr>
      <vt:lpstr>How you are assessed?</vt:lpstr>
      <vt:lpstr>How you are assessed?</vt:lpstr>
      <vt:lpstr>How you are assessed?</vt:lpstr>
      <vt:lpstr>How you are assessed?</vt:lpstr>
      <vt:lpstr>How you are assessed?</vt:lpstr>
      <vt:lpstr>How you are scored?</vt:lpstr>
      <vt:lpstr>Scoring Enabler Criteria</vt:lpstr>
      <vt:lpstr>Scoring Enabler Criteria</vt:lpstr>
      <vt:lpstr>Scoring Enabler Criteria</vt:lpstr>
      <vt:lpstr>Scoring Results Criteria</vt:lpstr>
      <vt:lpstr>Scoring Results Criteria</vt:lpstr>
      <vt:lpstr>Scoring Results Criteria</vt:lpstr>
      <vt:lpstr>Slide 38</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Effie Dalakiouridou</dc:creator>
  <cp:lastModifiedBy>A1</cp:lastModifiedBy>
  <cp:revision>74</cp:revision>
  <dcterms:created xsi:type="dcterms:W3CDTF">2012-03-24T08:57:56Z</dcterms:created>
  <dcterms:modified xsi:type="dcterms:W3CDTF">2013-03-25T18:15:53Z</dcterms:modified>
</cp:coreProperties>
</file>